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44"/>
  </p:notesMasterIdLst>
  <p:sldIdLst>
    <p:sldId id="305" r:id="rId6"/>
    <p:sldId id="306" r:id="rId7"/>
    <p:sldId id="307" r:id="rId8"/>
    <p:sldId id="309" r:id="rId9"/>
    <p:sldId id="310" r:id="rId10"/>
    <p:sldId id="308" r:id="rId11"/>
    <p:sldId id="311" r:id="rId12"/>
    <p:sldId id="336" r:id="rId13"/>
    <p:sldId id="313" r:id="rId14"/>
    <p:sldId id="337" r:id="rId15"/>
    <p:sldId id="314" r:id="rId16"/>
    <p:sldId id="315" r:id="rId17"/>
    <p:sldId id="338" r:id="rId18"/>
    <p:sldId id="339" r:id="rId19"/>
    <p:sldId id="340" r:id="rId20"/>
    <p:sldId id="341" r:id="rId21"/>
    <p:sldId id="318" r:id="rId22"/>
    <p:sldId id="342" r:id="rId23"/>
    <p:sldId id="319" r:id="rId24"/>
    <p:sldId id="320" r:id="rId25"/>
    <p:sldId id="321" r:id="rId26"/>
    <p:sldId id="322" r:id="rId27"/>
    <p:sldId id="323" r:id="rId28"/>
    <p:sldId id="343" r:id="rId29"/>
    <p:sldId id="316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44" r:id="rId39"/>
    <p:sldId id="345" r:id="rId40"/>
    <p:sldId id="333" r:id="rId41"/>
    <p:sldId id="346" r:id="rId42"/>
    <p:sldId id="335" r:id="rId43"/>
  </p:sldIdLst>
  <p:sldSz cx="9144000" cy="5143500" type="screen16x9"/>
  <p:notesSz cx="6799263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9">
          <p15:clr>
            <a:srgbClr val="A4A3A4"/>
          </p15:clr>
        </p15:guide>
        <p15:guide id="2" pos="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ika Green" initials="AG" lastIdx="14" clrIdx="0"/>
  <p:cmAuthor id="1" name="Maria Toiviainen" initials="M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697"/>
    <a:srgbClr val="83C55B"/>
    <a:srgbClr val="0070C0"/>
    <a:srgbClr val="000000"/>
    <a:srgbClr val="D0E6CF"/>
    <a:srgbClr val="0096C8"/>
    <a:srgbClr val="0092D4"/>
    <a:srgbClr val="00A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87200" autoAdjust="0"/>
  </p:normalViewPr>
  <p:slideViewPr>
    <p:cSldViewPr snapToGrid="0" showGuides="1">
      <p:cViewPr varScale="1">
        <p:scale>
          <a:sx n="128" d="100"/>
          <a:sy n="128" d="100"/>
        </p:scale>
        <p:origin x="1392" y="126"/>
      </p:cViewPr>
      <p:guideLst>
        <p:guide orient="horz" pos="2739"/>
        <p:guide pos="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5556"/>
    </p:cViewPr>
  </p:sorterViewPr>
  <p:notesViewPr>
    <p:cSldViewPr snapToGrid="0">
      <p:cViewPr varScale="1">
        <p:scale>
          <a:sx n="81" d="100"/>
          <a:sy n="81" d="100"/>
        </p:scale>
        <p:origin x="-402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openxmlformats.org/officeDocument/2006/relationships/customXml" Target="../customXml/item5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5F691-4DA6-4E7E-88E0-0B0E5F6DDD4C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CB7F7-2DE7-442F-B621-87F2D8E04F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5747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9782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>
                <a:cs typeface="Calibri"/>
              </a:rPr>
              <a:t>Innerkanyl:</a:t>
            </a:r>
            <a:endParaRPr lang="sv-SE" dirty="0"/>
          </a:p>
          <a:p>
            <a:pPr marL="171450" indent="-171450">
              <a:buFont typeface="Arial"/>
              <a:buChar char="•"/>
            </a:pPr>
            <a:r>
              <a:rPr lang="sv-SE" dirty="0">
                <a:cs typeface="Calibri"/>
              </a:rPr>
              <a:t>Kranvatten och milt diskmedel, kompress och peang, finns anpassad borste, förvara rent, torrt och dammfritt 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0666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cs typeface="Calibri"/>
              </a:rPr>
              <a:t>Rensugning</a:t>
            </a:r>
            <a:r>
              <a:rPr lang="en-US" b="1" dirty="0">
                <a:cs typeface="Calibri"/>
              </a:rPr>
              <a:t>: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Rensugning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efter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behov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allt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från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inget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behov</a:t>
            </a:r>
            <a:r>
              <a:rPr lang="en-US" dirty="0">
                <a:cs typeface="Calibri"/>
              </a:rPr>
              <a:t> till </a:t>
            </a:r>
            <a:r>
              <a:rPr lang="en-US" dirty="0" err="1">
                <a:cs typeface="Calibri"/>
              </a:rPr>
              <a:t>hela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tiden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Sugkraft</a:t>
            </a:r>
            <a:r>
              <a:rPr lang="en-US" dirty="0">
                <a:cs typeface="Calibri"/>
              </a:rPr>
              <a:t> max 20 kPa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Sug </a:t>
            </a:r>
            <a:r>
              <a:rPr lang="en-US" dirty="0" err="1">
                <a:cs typeface="Calibri"/>
              </a:rPr>
              <a:t>ej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längre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än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kanylens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längd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sugmått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innerkanyl</a:t>
            </a:r>
            <a:r>
              <a:rPr lang="en-US" dirty="0">
                <a:cs typeface="Calibri"/>
              </a:rPr>
              <a:t>)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Sug </a:t>
            </a:r>
            <a:r>
              <a:rPr lang="en-US" dirty="0" err="1">
                <a:cs typeface="Calibri"/>
              </a:rPr>
              <a:t>på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uppvägen</a:t>
            </a:r>
            <a:r>
              <a:rPr lang="en-US" dirty="0">
                <a:cs typeface="Calibri"/>
              </a:rPr>
              <a:t> max 5-10 s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Ny </a:t>
            </a:r>
            <a:r>
              <a:rPr lang="en-US" dirty="0" err="1">
                <a:cs typeface="Calibri"/>
              </a:rPr>
              <a:t>sugkateter</a:t>
            </a:r>
            <a:r>
              <a:rPr lang="en-US" dirty="0">
                <a:cs typeface="Calibri"/>
              </a:rPr>
              <a:t> vid </a:t>
            </a:r>
            <a:r>
              <a:rPr lang="en-US" dirty="0" err="1">
                <a:cs typeface="Calibri"/>
              </a:rPr>
              <a:t>varje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sugtillfälle</a:t>
            </a:r>
            <a:endParaRPr lang="en-US" dirty="0">
              <a:cs typeface="Calibri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6411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>
                <a:cs typeface="Calibri"/>
              </a:rPr>
              <a:t>Inhalationer:</a:t>
            </a:r>
            <a:endParaRPr lang="sv-SE" dirty="0"/>
          </a:p>
          <a:p>
            <a:pPr marL="171450" indent="-171450">
              <a:buFont typeface="Arial"/>
              <a:buChar char="•"/>
            </a:pPr>
            <a:r>
              <a:rPr lang="sv-SE" dirty="0">
                <a:cs typeface="Calibri"/>
              </a:rPr>
              <a:t>Över kanylen, om mycket segt slem droppa eller inhalera </a:t>
            </a:r>
            <a:r>
              <a:rPr lang="sv-SE" dirty="0" err="1">
                <a:cs typeface="Calibri"/>
              </a:rPr>
              <a:t>NaCl</a:t>
            </a:r>
            <a:r>
              <a:rPr lang="sv-SE" dirty="0">
                <a:cs typeface="Calibri"/>
              </a:rPr>
              <a:t> 9 mg/ml, kan göras x flera/dag</a:t>
            </a:r>
            <a:endParaRPr lang="sv-SE" b="1" dirty="0">
              <a:cs typeface="Calibri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4631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>
                <a:solidFill>
                  <a:prstClr val="black"/>
                </a:solidFill>
              </a:rPr>
              <a:t>Varför allt detta?</a:t>
            </a:r>
          </a:p>
          <a:p>
            <a:r>
              <a:rPr lang="sv-SE" sz="1200" dirty="0">
                <a:solidFill>
                  <a:prstClr val="black"/>
                </a:solidFill>
              </a:rPr>
              <a:t>Risk för stopp i kanylen (= patienten kan inte andas) om </a:t>
            </a:r>
            <a:r>
              <a:rPr lang="sv-SE" sz="1200" dirty="0" err="1">
                <a:solidFill>
                  <a:prstClr val="black"/>
                </a:solidFill>
              </a:rPr>
              <a:t>trakeostomin</a:t>
            </a:r>
            <a:r>
              <a:rPr lang="sv-SE" sz="1200" dirty="0">
                <a:solidFill>
                  <a:prstClr val="black"/>
                </a:solidFill>
              </a:rPr>
              <a:t> ej sköts.</a:t>
            </a:r>
          </a:p>
          <a:p>
            <a:r>
              <a:rPr lang="sv-SE" sz="1200" dirty="0" err="1">
                <a:solidFill>
                  <a:prstClr val="black"/>
                </a:solidFill>
              </a:rPr>
              <a:t>Trakeostomier</a:t>
            </a:r>
            <a:r>
              <a:rPr lang="sv-SE" sz="1200" dirty="0">
                <a:solidFill>
                  <a:prstClr val="black"/>
                </a:solidFill>
              </a:rPr>
              <a:t> kan kännas läskiga om man inte är van, men det läskigaste är om ingen sköter om patientens </a:t>
            </a:r>
            <a:r>
              <a:rPr lang="sv-SE" sz="1200" dirty="0" err="1">
                <a:solidFill>
                  <a:prstClr val="black"/>
                </a:solidFill>
              </a:rPr>
              <a:t>trakeostomi</a:t>
            </a:r>
            <a:r>
              <a:rPr lang="sv-SE" sz="1200" dirty="0">
                <a:solidFill>
                  <a:prstClr val="black"/>
                </a:solidFill>
              </a:rPr>
              <a:t>.</a:t>
            </a:r>
            <a:endParaRPr lang="sv-SE" sz="1800" dirty="0">
              <a:solidFill>
                <a:prstClr val="black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846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Görs på ÖNH-mottagningen ca var 6:e vecka</a:t>
            </a:r>
            <a:br>
              <a:rPr lang="sv-SE" dirty="0"/>
            </a:br>
            <a:r>
              <a:rPr lang="sv-SE" dirty="0"/>
              <a:t>(En del byter istället hemma eller får hjälp av narkosläkare eller erfaren sjuksköterska på hemorten)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Kontakta därför ÖNH-mottagningen för att boka in byte om </a:t>
            </a:r>
            <a:r>
              <a:rPr lang="sv-SE" dirty="0" err="1"/>
              <a:t>trakad</a:t>
            </a:r>
            <a:r>
              <a:rPr lang="sv-SE" dirty="0"/>
              <a:t> patient legat inne på sjukhus så länge som 6 veckor samt vid utskrivning, eller om </a:t>
            </a:r>
            <a:r>
              <a:rPr lang="sv-SE" dirty="0" err="1"/>
              <a:t>trakad</a:t>
            </a:r>
            <a:r>
              <a:rPr lang="sv-SE" dirty="0"/>
              <a:t> patient utanför sjukhuset av någon anledning inte varit och bytt kanyl på 6 veckor.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4450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cs typeface="Calibri"/>
              </a:rPr>
              <a:t>Rengör</a:t>
            </a:r>
            <a:r>
              <a:rPr lang="en-US" b="1" dirty="0">
                <a:cs typeface="Calibri"/>
              </a:rPr>
              <a:t>: </a:t>
            </a:r>
            <a:r>
              <a:rPr lang="en-US" dirty="0">
                <a:cs typeface="Calibri"/>
              </a:rPr>
              <a:t>med </a:t>
            </a:r>
            <a:r>
              <a:rPr lang="en-US" dirty="0" err="1">
                <a:cs typeface="Calibri"/>
              </a:rPr>
              <a:t>vatten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minst</a:t>
            </a:r>
            <a:r>
              <a:rPr lang="en-US" dirty="0">
                <a:cs typeface="Calibri"/>
              </a:rPr>
              <a:t> 2 </a:t>
            </a:r>
            <a:r>
              <a:rPr lang="en-US" dirty="0" err="1">
                <a:cs typeface="Calibri"/>
              </a:rPr>
              <a:t>ggr</a:t>
            </a:r>
            <a:r>
              <a:rPr lang="en-US" dirty="0">
                <a:cs typeface="Calibri"/>
              </a:rPr>
              <a:t>/</a:t>
            </a:r>
            <a:r>
              <a:rPr lang="en-US" dirty="0" err="1">
                <a:cs typeface="Calibri"/>
              </a:rPr>
              <a:t>dag</a:t>
            </a:r>
            <a:r>
              <a:rPr lang="en-US" dirty="0">
                <a:cs typeface="Calibri"/>
              </a:rPr>
              <a:t> tills det </a:t>
            </a:r>
            <a:r>
              <a:rPr lang="en-US" dirty="0" err="1">
                <a:cs typeface="Calibri"/>
              </a:rPr>
              <a:t>helt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läkt</a:t>
            </a:r>
            <a:endParaRPr lang="en-US" dirty="0">
              <a:cs typeface="Calibri"/>
            </a:endParaRPr>
          </a:p>
          <a:p>
            <a:r>
              <a:rPr lang="en-US" b="1" dirty="0" err="1">
                <a:cs typeface="Calibri"/>
              </a:rPr>
              <a:t>Tejpa</a:t>
            </a:r>
            <a:r>
              <a:rPr lang="en-US" b="1" dirty="0">
                <a:cs typeface="Calibri"/>
              </a:rPr>
              <a:t>: </a:t>
            </a:r>
            <a:r>
              <a:rPr lang="en-US" dirty="0">
                <a:cs typeface="Calibri"/>
              </a:rPr>
              <a:t>med </a:t>
            </a:r>
            <a:r>
              <a:rPr lang="en-US" dirty="0" err="1">
                <a:cs typeface="Calibri"/>
              </a:rPr>
              <a:t>steristrip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vertikalt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horisontellt</a:t>
            </a:r>
            <a:endParaRPr lang="en-US" dirty="0">
              <a:cs typeface="Calibri"/>
            </a:endParaRPr>
          </a:p>
          <a:p>
            <a:r>
              <a:rPr lang="en-US" b="1" dirty="0" err="1">
                <a:cs typeface="Calibri"/>
              </a:rPr>
              <a:t>Byt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ofta</a:t>
            </a:r>
            <a:r>
              <a:rPr lang="en-US" b="1" dirty="0">
                <a:cs typeface="Calibri"/>
              </a:rPr>
              <a:t>: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lossnar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lätt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pga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fukt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slem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från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stomat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Håll</a:t>
            </a:r>
            <a:r>
              <a:rPr lang="en-US" dirty="0">
                <a:cs typeface="Calibri"/>
              </a:rPr>
              <a:t> för </a:t>
            </a:r>
            <a:r>
              <a:rPr lang="en-US" dirty="0" err="1">
                <a:cs typeface="Calibri"/>
              </a:rPr>
              <a:t>stomat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när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denne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hostar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Stomat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ihopläkt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efter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några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veckor</a:t>
            </a:r>
            <a:r>
              <a:rPr lang="en-US" dirty="0">
                <a:cs typeface="Calibri"/>
              </a:rPr>
              <a:t>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3102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Operationen möjlig akut. </a:t>
            </a:r>
            <a:br>
              <a:rPr lang="sv-SE" dirty="0"/>
            </a:br>
            <a:r>
              <a:rPr lang="sv-SE" dirty="0"/>
              <a:t>Övrigt tar ofta lång tid att ordna – personliga assistenter, plats på boende, alla grejer som behövs osv.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2074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cs typeface="Calibri"/>
              </a:rPr>
              <a:t>Orsak</a:t>
            </a:r>
            <a:r>
              <a:rPr lang="en-US" dirty="0">
                <a:cs typeface="Calibri"/>
              </a:rPr>
              <a:t> till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 pat </a:t>
            </a:r>
            <a:r>
              <a:rPr lang="en-US" dirty="0" err="1">
                <a:cs typeface="Calibri"/>
              </a:rPr>
              <a:t>har</a:t>
            </a:r>
            <a:r>
              <a:rPr lang="en-US" dirty="0">
                <a:cs typeface="Calibri"/>
              </a:rPr>
              <a:t> track: </a:t>
            </a:r>
            <a:r>
              <a:rPr lang="en-US" dirty="0" err="1">
                <a:cs typeface="Calibri"/>
              </a:rPr>
              <a:t>Tumör</a:t>
            </a:r>
            <a:r>
              <a:rPr lang="en-US" dirty="0">
                <a:cs typeface="Calibri"/>
              </a:rPr>
              <a:t>? </a:t>
            </a:r>
            <a:r>
              <a:rPr lang="en-US" dirty="0" err="1">
                <a:cs typeface="Calibri"/>
              </a:rPr>
              <a:t>Neurologisk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sjukdom</a:t>
            </a:r>
            <a:r>
              <a:rPr lang="en-US" dirty="0">
                <a:cs typeface="Calibri"/>
              </a:rPr>
              <a:t>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1202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Förberedelserna tar tid, börja direkt man vet att patienten ska skrivas ut med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trak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Patienten/anhöriga/assistenter får på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avd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lära sig hur man sköter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trakeostomin</a:t>
            </a:r>
            <a:endParaRPr kumimoji="0" lang="sv-S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Beställ sug och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nebulisator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 web sesam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Skriv in patienten i Life-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care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för att bli kopplad till hemsjukvården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Faxa lista till hälsocentralen med de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traktillbehör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som ska beställas hem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Avd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skickar med alla grejer som behövs första dagarna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inkl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extra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trakealkanyl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(se separat utrustningslista) sedan tar hälsocentralen över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Skicka remiss till ÖNH så att patienten bokas in för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regelbunda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trakbyten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efter utskrivningen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6644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sv-SE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Ordet </a:t>
            </a:r>
            <a:r>
              <a:rPr lang="sv-SE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trakeostoma</a:t>
            </a:r>
            <a:r>
              <a:rPr lang="sv-SE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betyder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”luftöppning”. Strupsnittet görs nedanför stämbanden, </a:t>
            </a:r>
            <a:r>
              <a:rPr lang="sv-SE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oftast mellan andra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till tredje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trakealringen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I detta hål sätter man i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trakealkanylen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och på detta sätt skapar man en konstgjort luftväg. </a:t>
            </a:r>
          </a:p>
          <a:p>
            <a:pPr marL="228600" indent="-228600">
              <a:buAutoNum type="arabicPeriod"/>
            </a:pP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Luften passerar genom kanylen oberoende av de övre luftvägarna. Luften väljer alltid den lättaste vägen. På bilden ser man en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trakealkanyl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med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kuff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Detta innebär att man kan blåsa upp en liten ballong på kanylen på insidan av luftstrupen. Vi kommer prata mer om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kuffad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kanyl lite senare. </a:t>
            </a:r>
          </a:p>
          <a:p>
            <a:pPr marL="228600" indent="-228600">
              <a:buAutoNum type="arabicPeriod"/>
            </a:pP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Matstrupen sitter bakom luftstrupen och vanligtvis så går det bra att svälja och äta trots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trakealkanyl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Kanylen i sig är inget hinder. Stämbanden sitter ovanför kanylen. För att få fram ljud behöver luft passera förbi stämbanden, en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kuffad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kanyl kan ge svårigheter till tal, även en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okuffad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kanyl kan försvåra talet.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504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sv-SE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Ordet </a:t>
            </a:r>
            <a:r>
              <a:rPr lang="sv-SE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trakeostoma</a:t>
            </a:r>
            <a:r>
              <a:rPr lang="sv-SE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betyder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”luftöppning”. Strupsnittet görs nedanför stämbanden, </a:t>
            </a:r>
            <a:r>
              <a:rPr lang="sv-SE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oftast mellan andra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till tredje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trakealringen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I detta hål sätter man i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trakealkanylen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och på detta sätt skapar man en konstgjort luftväg. </a:t>
            </a:r>
          </a:p>
          <a:p>
            <a:pPr marL="228600" indent="-228600">
              <a:buAutoNum type="arabicPeriod"/>
            </a:pP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Luften passerar genom kanylen oberoende av de övre luftvägarna. Luften väljer alltid den lättaste vägen. På bilden ser man en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trakealkanyl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med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kuff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Detta innebär att man kan blåsa upp en liten ballong på kanylen på insidan av luftstrupen. Vi kommer prata mer om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kuffad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kanyl lite senare. </a:t>
            </a:r>
          </a:p>
          <a:p>
            <a:pPr marL="228600" indent="-228600">
              <a:buAutoNum type="arabicPeriod"/>
            </a:pP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Matstrupen sitter bakom luftstrupen och vanligtvis så går det bra att svälja och äta trots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trakealkanyl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Kanylen i sig är inget hinder. Stämbanden sitter ovanför kanylen. För att få fram ljud behöver luft passera förbi stämbanden, en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kuffad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kanyl kan ge svårigheter till tal, även en </a:t>
            </a:r>
            <a:r>
              <a:rPr lang="sv-SE" sz="1200" baseline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okuffad</a:t>
            </a:r>
            <a:r>
              <a:rPr lang="sv-SE" sz="12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kanyl kan försvåra talet.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2780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cs typeface="Calibri"/>
              </a:rPr>
              <a:t>Tillfälligt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behov</a:t>
            </a:r>
            <a:r>
              <a:rPr lang="en-US" b="1" dirty="0">
                <a:cs typeface="Calibri"/>
              </a:rPr>
              <a:t>: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Kopplad</a:t>
            </a:r>
            <a:r>
              <a:rPr lang="en-US" dirty="0">
                <a:cs typeface="Calibri"/>
              </a:rPr>
              <a:t> till respirator </a:t>
            </a:r>
            <a:r>
              <a:rPr lang="en-US" dirty="0" err="1">
                <a:cs typeface="Calibri"/>
              </a:rPr>
              <a:t>mer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än</a:t>
            </a:r>
            <a:r>
              <a:rPr lang="en-US" dirty="0">
                <a:cs typeface="Calibri"/>
              </a:rPr>
              <a:t> 2 </a:t>
            </a:r>
            <a:r>
              <a:rPr lang="en-US" dirty="0" err="1">
                <a:cs typeface="Calibri"/>
              </a:rPr>
              <a:t>veckor</a:t>
            </a:r>
            <a:endParaRPr lang="en-US" dirty="0">
              <a:cs typeface="Calibri"/>
            </a:endParaRPr>
          </a:p>
          <a:p>
            <a:r>
              <a:rPr lang="en-US" b="1" dirty="0">
                <a:cs typeface="Calibri"/>
              </a:rPr>
              <a:t>Permanent </a:t>
            </a:r>
            <a:r>
              <a:rPr lang="en-US" b="1" dirty="0" err="1">
                <a:cs typeface="Calibri"/>
              </a:rPr>
              <a:t>behov</a:t>
            </a:r>
            <a:endParaRPr lang="en-US" b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Neuroligisk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sjukdom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förlorar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muskelstyrkan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nervmässigt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andas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kopplas</a:t>
            </a:r>
            <a:r>
              <a:rPr lang="en-US" dirty="0">
                <a:cs typeface="Calibri"/>
              </a:rPr>
              <a:t> till respirator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7654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202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err="1"/>
              <a:t>Kuff</a:t>
            </a:r>
            <a:r>
              <a:rPr lang="sv-SE" dirty="0"/>
              <a:t> direkt efter operationen </a:t>
            </a:r>
            <a:r>
              <a:rPr lang="sv-SE" dirty="0" err="1"/>
              <a:t>pga</a:t>
            </a:r>
            <a:r>
              <a:rPr lang="sv-SE" dirty="0"/>
              <a:t> sövd patient och blodigt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De flesta kan på sikt klara sig utan </a:t>
            </a:r>
            <a:r>
              <a:rPr lang="sv-SE" dirty="0" err="1"/>
              <a:t>kuff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err="1"/>
              <a:t>Kuff</a:t>
            </a:r>
            <a:r>
              <a:rPr lang="sv-SE" dirty="0"/>
              <a:t> behövs om respirator, annars läckage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Kan ej prata med </a:t>
            </a:r>
            <a:r>
              <a:rPr lang="sv-SE" dirty="0" err="1"/>
              <a:t>kuffad</a:t>
            </a:r>
            <a:r>
              <a:rPr lang="sv-SE" dirty="0"/>
              <a:t> kanyl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Risk för kvävning om </a:t>
            </a:r>
            <a:r>
              <a:rPr lang="sv-SE" dirty="0" err="1"/>
              <a:t>talventil</a:t>
            </a:r>
            <a:r>
              <a:rPr lang="sv-SE" dirty="0"/>
              <a:t> sätts på </a:t>
            </a:r>
            <a:r>
              <a:rPr lang="sv-SE" dirty="0" err="1"/>
              <a:t>kuffad</a:t>
            </a:r>
            <a:r>
              <a:rPr lang="sv-SE" dirty="0"/>
              <a:t> kanyl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err="1"/>
              <a:t>Kuff</a:t>
            </a:r>
            <a:r>
              <a:rPr lang="sv-SE" dirty="0"/>
              <a:t> skyddar ej mot aspiration, i så fall behöver man hela tiden suga rent ovanför </a:t>
            </a:r>
            <a:r>
              <a:rPr lang="sv-SE" dirty="0" err="1"/>
              <a:t>kuffen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Sväljning försvåras av </a:t>
            </a:r>
            <a:r>
              <a:rPr lang="sv-SE" dirty="0" err="1"/>
              <a:t>kuff</a:t>
            </a:r>
            <a:r>
              <a:rPr lang="sv-SE" dirty="0"/>
              <a:t> </a:t>
            </a:r>
            <a:r>
              <a:rPr lang="sv-SE" dirty="0" err="1"/>
              <a:t>pga</a:t>
            </a:r>
            <a:r>
              <a:rPr lang="sv-SE" dirty="0"/>
              <a:t> sämre </a:t>
            </a:r>
            <a:r>
              <a:rPr lang="sv-SE" dirty="0" err="1"/>
              <a:t>larynxlyft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8131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cs typeface="Calibri"/>
              </a:rPr>
              <a:t>Fuktnäsa</a:t>
            </a:r>
            <a:r>
              <a:rPr lang="en-US" b="1" dirty="0">
                <a:cs typeface="Calibri"/>
              </a:rPr>
              <a:t>:                                                                                                   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Förhindrar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uttorkning</a:t>
            </a:r>
            <a:r>
              <a:rPr lang="en-US" dirty="0">
                <a:cs typeface="Calibri"/>
              </a:rPr>
              <a:t> av </a:t>
            </a:r>
            <a:r>
              <a:rPr lang="en-US" dirty="0" err="1">
                <a:cs typeface="Calibri"/>
              </a:rPr>
              <a:t>luftstrupen</a:t>
            </a:r>
            <a:r>
              <a:rPr lang="en-US" dirty="0">
                <a:cs typeface="Calibri"/>
              </a:rPr>
              <a:t>        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Minskar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krustabildning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Minskar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infektionsrisk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Minskar</a:t>
            </a:r>
            <a:r>
              <a:rPr lang="en-US" dirty="0">
                <a:cs typeface="Calibri"/>
              </a:rPr>
              <a:t> risk för </a:t>
            </a:r>
            <a:r>
              <a:rPr lang="en-US" dirty="0" err="1">
                <a:cs typeface="Calibri"/>
              </a:rPr>
              <a:t>stopp</a:t>
            </a:r>
            <a:r>
              <a:rPr lang="en-US" dirty="0">
                <a:cs typeface="Calibri"/>
              </a:rPr>
              <a:t> I </a:t>
            </a:r>
            <a:r>
              <a:rPr lang="en-US" dirty="0" err="1">
                <a:cs typeface="Calibri"/>
              </a:rPr>
              <a:t>kanyl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Ska </a:t>
            </a:r>
            <a:r>
              <a:rPr lang="en-US" dirty="0" err="1">
                <a:cs typeface="Calibri"/>
              </a:rPr>
              <a:t>alltid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användas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nattetid</a:t>
            </a:r>
            <a:endParaRPr lang="en-US" dirty="0">
              <a:cs typeface="Calibri"/>
            </a:endParaRPr>
          </a:p>
          <a:p>
            <a:r>
              <a:rPr lang="en-US" b="1" dirty="0" err="1">
                <a:cs typeface="Calibri"/>
              </a:rPr>
              <a:t>Talventil</a:t>
            </a:r>
            <a:r>
              <a:rPr lang="en-US" b="1" dirty="0">
                <a:cs typeface="Calibri"/>
              </a:rPr>
              <a:t>: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Läkarordination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Kan </a:t>
            </a:r>
            <a:r>
              <a:rPr lang="en-US" dirty="0" err="1">
                <a:cs typeface="Calibri"/>
              </a:rPr>
              <a:t>andas</a:t>
            </a:r>
            <a:r>
              <a:rPr lang="en-US" dirty="0">
                <a:cs typeface="Calibri"/>
              </a:rPr>
              <a:t> in via </a:t>
            </a:r>
            <a:r>
              <a:rPr lang="en-US" dirty="0" err="1">
                <a:cs typeface="Calibri"/>
              </a:rPr>
              <a:t>kanylen</a:t>
            </a:r>
            <a:r>
              <a:rPr lang="en-US" dirty="0">
                <a:cs typeface="Calibri"/>
              </a:rPr>
              <a:t> men </a:t>
            </a:r>
            <a:r>
              <a:rPr lang="en-US" dirty="0" err="1">
                <a:cs typeface="Calibri"/>
              </a:rPr>
              <a:t>inte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ut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Renar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luft</a:t>
            </a:r>
            <a:r>
              <a:rPr lang="en-US" dirty="0">
                <a:cs typeface="Calibri"/>
              </a:rPr>
              <a:t>, men </a:t>
            </a:r>
            <a:r>
              <a:rPr lang="en-US" dirty="0" err="1">
                <a:cs typeface="Calibri"/>
              </a:rPr>
              <a:t>begränsad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befuktning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ej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nattetid</a:t>
            </a:r>
            <a:endParaRPr lang="en-US" dirty="0">
              <a:cs typeface="Calibri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9450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cs typeface="Calibri"/>
              </a:rPr>
              <a:t>Nackband</a:t>
            </a:r>
            <a:r>
              <a:rPr lang="en-US" b="1" dirty="0">
                <a:cs typeface="Calibri"/>
              </a:rPr>
              <a:t>: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2 </a:t>
            </a:r>
            <a:r>
              <a:rPr lang="en-US" dirty="0" err="1">
                <a:cs typeface="Calibri"/>
              </a:rPr>
              <a:t>fingrar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emellan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Inte</a:t>
            </a:r>
            <a:r>
              <a:rPr lang="en-US" dirty="0">
                <a:cs typeface="Calibri"/>
              </a:rPr>
              <a:t> för </a:t>
            </a:r>
            <a:r>
              <a:rPr lang="en-US" dirty="0" err="1">
                <a:cs typeface="Calibri"/>
              </a:rPr>
              <a:t>löst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kanylen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skava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eller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åka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ut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Inte</a:t>
            </a:r>
            <a:r>
              <a:rPr lang="en-US" dirty="0">
                <a:cs typeface="Calibri"/>
              </a:rPr>
              <a:t> för </a:t>
            </a:r>
            <a:r>
              <a:rPr lang="en-US" dirty="0" err="1">
                <a:cs typeface="Calibri"/>
              </a:rPr>
              <a:t>hårt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kan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strypa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blodförsörjningen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halsen</a:t>
            </a:r>
            <a:endParaRPr lang="en-US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0684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Alltid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två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personer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Tvätta</a:t>
            </a:r>
            <a:r>
              <a:rPr lang="en-US" dirty="0">
                <a:cs typeface="Calibri"/>
              </a:rPr>
              <a:t> runt </a:t>
            </a:r>
            <a:r>
              <a:rPr lang="en-US" dirty="0" err="1">
                <a:cs typeface="Calibri"/>
              </a:rPr>
              <a:t>stomat</a:t>
            </a:r>
            <a:r>
              <a:rPr lang="en-US" dirty="0">
                <a:cs typeface="Calibri"/>
              </a:rPr>
              <a:t> med </a:t>
            </a:r>
            <a:r>
              <a:rPr lang="en-US" dirty="0" err="1">
                <a:cs typeface="Calibri"/>
              </a:rPr>
              <a:t>kompresser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eller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bomullspinnar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fuktad</a:t>
            </a:r>
            <a:r>
              <a:rPr lang="en-US" dirty="0">
                <a:cs typeface="Calibri"/>
              </a:rPr>
              <a:t> med NaCl </a:t>
            </a:r>
            <a:r>
              <a:rPr lang="en-US" dirty="0" err="1">
                <a:cs typeface="Calibri"/>
              </a:rPr>
              <a:t>eller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kranvatten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Torka</a:t>
            </a:r>
            <a:r>
              <a:rPr lang="en-US" dirty="0">
                <a:cs typeface="Calibri"/>
              </a:rPr>
              <a:t> med torr </a:t>
            </a:r>
            <a:r>
              <a:rPr lang="en-US" dirty="0" err="1">
                <a:cs typeface="Calibri"/>
              </a:rPr>
              <a:t>kompress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 err="1">
                <a:cs typeface="Calibri"/>
              </a:rPr>
              <a:t>Inspektera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hud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Om </a:t>
            </a:r>
            <a:r>
              <a:rPr lang="en-US" dirty="0" err="1">
                <a:cs typeface="Calibri"/>
              </a:rPr>
              <a:t>irriterad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hud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smörj</a:t>
            </a:r>
            <a:r>
              <a:rPr lang="en-US" dirty="0">
                <a:cs typeface="Calibri"/>
              </a:rPr>
              <a:t> med t ex TCPB-</a:t>
            </a:r>
            <a:r>
              <a:rPr lang="en-US" dirty="0" err="1">
                <a:cs typeface="Calibri"/>
              </a:rPr>
              <a:t>salva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vb</a:t>
            </a:r>
            <a:endParaRPr lang="en-US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591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 för 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12"/>
          <p:cNvSpPr txBox="1">
            <a:spLocks/>
          </p:cNvSpPr>
          <p:nvPr userDrawn="1"/>
        </p:nvSpPr>
        <p:spPr>
          <a:xfrm>
            <a:off x="1046759" y="1884385"/>
            <a:ext cx="3551646" cy="1027480"/>
          </a:xfrm>
          <a:prstGeom prst="rect">
            <a:avLst/>
          </a:prstGeom>
        </p:spPr>
        <p:txBody>
          <a:bodyPr/>
          <a:lstStyle>
            <a:lvl1pPr marL="285750" indent="-2857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indent="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0975" indent="-180975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sv-SE" sz="1400" b="1" kern="0" dirty="0">
                <a:solidFill>
                  <a:srgbClr val="155697"/>
                </a:solidFill>
              </a:rPr>
              <a:t>Skapa ny sida</a:t>
            </a:r>
          </a:p>
          <a:p>
            <a:pPr marL="285750" indent="-285750">
              <a:spcBef>
                <a:spcPts val="160"/>
              </a:spcBef>
            </a:pPr>
            <a:r>
              <a:rPr lang="sv-SE" sz="1200" b="0" u="none" kern="0" dirty="0"/>
              <a:t>I menyn </a:t>
            </a:r>
            <a:r>
              <a:rPr lang="sv-SE" sz="1200" b="1" u="none" kern="0" dirty="0"/>
              <a:t>Start</a:t>
            </a:r>
            <a:r>
              <a:rPr lang="sv-SE" sz="1200" b="1" u="none" kern="0" baseline="0" dirty="0"/>
              <a:t> </a:t>
            </a:r>
            <a:r>
              <a:rPr lang="sv-SE" sz="1200" b="0" u="none" kern="0" baseline="0" dirty="0"/>
              <a:t>hittar du</a:t>
            </a:r>
            <a:r>
              <a:rPr lang="sv-SE" sz="1200" b="1" u="none" kern="0" baseline="0" dirty="0"/>
              <a:t> </a:t>
            </a:r>
            <a:r>
              <a:rPr lang="sv-SE" sz="1200" b="0" i="1" u="none" kern="0" baseline="0" dirty="0"/>
              <a:t>Ny bild</a:t>
            </a:r>
            <a:r>
              <a:rPr lang="sv-SE" sz="1200" b="0" u="none" kern="0" baseline="0" dirty="0"/>
              <a:t>.</a:t>
            </a:r>
            <a:r>
              <a:rPr lang="sv-SE" sz="1200" b="0" u="none" kern="0" dirty="0"/>
              <a:t> </a:t>
            </a:r>
          </a:p>
          <a:p>
            <a:pPr marL="285750" indent="-285750">
              <a:spcBef>
                <a:spcPts val="160"/>
              </a:spcBef>
            </a:pPr>
            <a:r>
              <a:rPr lang="sv-SE" sz="1200" i="0" u="none" kern="0" dirty="0"/>
              <a:t>Klicka på pilen</a:t>
            </a:r>
            <a:r>
              <a:rPr lang="sv-SE" sz="1200" i="0" u="none" kern="0" baseline="0" dirty="0"/>
              <a:t> och välj den </a:t>
            </a:r>
            <a:r>
              <a:rPr lang="sv-SE" sz="1200" i="0" u="none" kern="0" baseline="0" dirty="0" err="1"/>
              <a:t>sidmall</a:t>
            </a:r>
            <a:r>
              <a:rPr lang="sv-SE" sz="1200" i="0" u="none" kern="0" baseline="0" dirty="0"/>
              <a:t> du behöver.</a:t>
            </a:r>
            <a:endParaRPr lang="sv-SE" sz="1400" i="0" u="none" kern="0" baseline="0" dirty="0"/>
          </a:p>
          <a:p>
            <a:endParaRPr lang="sv-SE" sz="1400" i="0" u="none" kern="0" baseline="0" dirty="0"/>
          </a:p>
          <a:p>
            <a:endParaRPr lang="sv-SE" sz="1400" i="0" u="none" kern="0" baseline="0" dirty="0"/>
          </a:p>
          <a:p>
            <a:endParaRPr lang="sv-SE" sz="1400" i="0" u="none" kern="0" baseline="0" dirty="0"/>
          </a:p>
          <a:p>
            <a:pPr marL="228600" marR="0" indent="-228600" algn="l" defTabSz="762000" rtl="0" eaLnBrk="1" fontAlgn="base" latinLnBrk="0" hangingPunct="1">
              <a:lnSpc>
                <a:spcPct val="100000"/>
              </a:lnSpc>
              <a:spcBef>
                <a:spcPts val="160"/>
              </a:spcBef>
              <a:spcAft>
                <a:spcPct val="0"/>
              </a:spcAft>
              <a:buClr>
                <a:schemeClr val="tx2"/>
              </a:buClr>
              <a:buSzTx/>
              <a:buFont typeface="+mj-lt"/>
              <a:buAutoNum type="arabicPeriod"/>
              <a:tabLst/>
              <a:defRPr/>
            </a:pPr>
            <a:endParaRPr lang="sv-SE" sz="1200" kern="0" dirty="0"/>
          </a:p>
          <a:p>
            <a:pPr marL="0" indent="0">
              <a:buNone/>
            </a:pPr>
            <a:endParaRPr lang="sv-SE" sz="1200" kern="0" dirty="0"/>
          </a:p>
          <a:p>
            <a:pPr marL="0" indent="0">
              <a:buNone/>
            </a:pPr>
            <a:endParaRPr lang="sv-SE" sz="1200" kern="0" dirty="0"/>
          </a:p>
          <a:p>
            <a:pPr marL="0" indent="0">
              <a:buNone/>
            </a:pPr>
            <a:endParaRPr lang="sv-SE" sz="1200" kern="0" dirty="0"/>
          </a:p>
          <a:p>
            <a:pPr marL="0" indent="0">
              <a:buNone/>
            </a:pPr>
            <a:endParaRPr lang="sv-SE" sz="1200" kern="0" dirty="0"/>
          </a:p>
          <a:p>
            <a:endParaRPr lang="sv-SE" sz="1400" kern="0" dirty="0"/>
          </a:p>
        </p:txBody>
      </p:sp>
      <p:sp>
        <p:nvSpPr>
          <p:cNvPr id="5" name="Rubrik 8"/>
          <p:cNvSpPr txBox="1">
            <a:spLocks/>
          </p:cNvSpPr>
          <p:nvPr userDrawn="1"/>
        </p:nvSpPr>
        <p:spPr>
          <a:xfrm>
            <a:off x="1034250" y="581288"/>
            <a:ext cx="5619750" cy="465534"/>
          </a:xfrm>
          <a:prstGeom prst="rect">
            <a:avLst/>
          </a:prstGeom>
        </p:spPr>
        <p:txBody>
          <a:bodyPr/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9pPr>
          </a:lstStyle>
          <a:p>
            <a:r>
              <a:rPr lang="sv-SE" kern="0" dirty="0"/>
              <a:t>Våra nya mallar</a:t>
            </a:r>
          </a:p>
        </p:txBody>
      </p:sp>
      <p:grpSp>
        <p:nvGrpSpPr>
          <p:cNvPr id="17" name="Grupp 16"/>
          <p:cNvGrpSpPr/>
          <p:nvPr userDrawn="1"/>
        </p:nvGrpSpPr>
        <p:grpSpPr>
          <a:xfrm>
            <a:off x="1153326" y="2947015"/>
            <a:ext cx="1761936" cy="992330"/>
            <a:chOff x="1545535" y="1656085"/>
            <a:chExt cx="1990725" cy="1085850"/>
          </a:xfrm>
        </p:grpSpPr>
        <p:pic>
          <p:nvPicPr>
            <p:cNvPr id="6" name="Bildobjekt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535" y="1656085"/>
              <a:ext cx="1990725" cy="10858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Ellips 1"/>
            <p:cNvSpPr/>
            <p:nvPr userDrawn="1"/>
          </p:nvSpPr>
          <p:spPr bwMode="auto">
            <a:xfrm>
              <a:off x="2647464" y="2404704"/>
              <a:ext cx="152380" cy="152380"/>
            </a:xfrm>
            <a:prstGeom prst="ellips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9" name="Grupp 48"/>
          <p:cNvGrpSpPr/>
          <p:nvPr userDrawn="1"/>
        </p:nvGrpSpPr>
        <p:grpSpPr>
          <a:xfrm>
            <a:off x="4584348" y="2911864"/>
            <a:ext cx="1761936" cy="999291"/>
            <a:chOff x="1563890" y="3912629"/>
            <a:chExt cx="1990725" cy="1085850"/>
          </a:xfrm>
        </p:grpSpPr>
        <p:pic>
          <p:nvPicPr>
            <p:cNvPr id="30" name="Bildobjekt 2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890" y="3912629"/>
              <a:ext cx="1990725" cy="10858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4" name="Rektangel 43"/>
            <p:cNvSpPr/>
            <p:nvPr userDrawn="1"/>
          </p:nvSpPr>
          <p:spPr bwMode="auto">
            <a:xfrm>
              <a:off x="2802016" y="4183582"/>
              <a:ext cx="736413" cy="215328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600" b="0" i="0" u="none" strike="noStrike" cap="none" normalizeH="0" baseline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</p:grpSp>
      <p:sp>
        <p:nvSpPr>
          <p:cNvPr id="15" name="Rektangel 14"/>
          <p:cNvSpPr/>
          <p:nvPr userDrawn="1"/>
        </p:nvSpPr>
        <p:spPr>
          <a:xfrm>
            <a:off x="4501299" y="1884384"/>
            <a:ext cx="4572000" cy="9130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sv-SE" sz="1400" b="1" kern="0" dirty="0">
                <a:solidFill>
                  <a:srgbClr val="155697"/>
                </a:solidFill>
              </a:rPr>
              <a:t>Ändra mall på en befintlig sida</a:t>
            </a:r>
          </a:p>
          <a:p>
            <a:pPr marL="171450" indent="-171450">
              <a:spcBef>
                <a:spcPts val="160"/>
              </a:spcBef>
              <a:buFont typeface="Arial" panose="020B0604020202020204" pitchFamily="34" charset="0"/>
              <a:buChar char="•"/>
            </a:pPr>
            <a:r>
              <a:rPr lang="sv-SE" sz="1200" b="0" u="none" kern="0" dirty="0"/>
              <a:t>Markera den sida i presentationen som du </a:t>
            </a:r>
            <a:br>
              <a:rPr lang="sv-SE" sz="1200" b="0" u="none" kern="0" dirty="0"/>
            </a:br>
            <a:r>
              <a:rPr lang="sv-SE" sz="1200" b="0" u="none" kern="0" dirty="0"/>
              <a:t>vill byta </a:t>
            </a:r>
            <a:r>
              <a:rPr lang="sv-SE" sz="1200" b="0" u="none" kern="0" dirty="0" err="1"/>
              <a:t>sidmall</a:t>
            </a:r>
            <a:r>
              <a:rPr lang="sv-SE" sz="1200" b="0" u="none" kern="0" dirty="0"/>
              <a:t> på. </a:t>
            </a:r>
          </a:p>
          <a:p>
            <a:pPr marL="171450" marR="0" indent="-171450" algn="l" defTabSz="762000" rtl="0" eaLnBrk="1" fontAlgn="base" latinLnBrk="0" hangingPunct="1">
              <a:lnSpc>
                <a:spcPct val="100000"/>
              </a:lnSpc>
              <a:spcBef>
                <a:spcPts val="16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200" b="0" u="none" kern="0" dirty="0"/>
              <a:t>Gå</a:t>
            </a:r>
            <a:r>
              <a:rPr lang="sv-SE" sz="1200" b="0" u="none" kern="0" baseline="0" dirty="0"/>
              <a:t> upp till menyn </a:t>
            </a:r>
            <a:r>
              <a:rPr lang="sv-SE" sz="1200" b="1" u="none" kern="0" dirty="0"/>
              <a:t>Start</a:t>
            </a:r>
            <a:r>
              <a:rPr lang="sv-SE" sz="1200" b="1" u="none" kern="0" baseline="0" dirty="0"/>
              <a:t> </a:t>
            </a:r>
            <a:r>
              <a:rPr lang="sv-SE" sz="1200" b="0" u="none" kern="0" baseline="0" dirty="0"/>
              <a:t>och välj</a:t>
            </a:r>
            <a:r>
              <a:rPr lang="sv-SE" sz="1200" b="1" u="none" kern="0" baseline="0" dirty="0"/>
              <a:t> </a:t>
            </a:r>
            <a:r>
              <a:rPr lang="sv-SE" sz="1200" b="0" i="1" u="none" kern="0" baseline="0" dirty="0"/>
              <a:t>Layout</a:t>
            </a:r>
            <a:r>
              <a:rPr lang="sv-SE" sz="1200" b="0" u="none" kern="0" baseline="0" dirty="0"/>
              <a:t>.</a:t>
            </a:r>
            <a:r>
              <a:rPr lang="sv-SE" sz="1200" b="0" u="none" kern="0" dirty="0"/>
              <a:t> </a:t>
            </a:r>
          </a:p>
        </p:txBody>
      </p:sp>
      <p:sp>
        <p:nvSpPr>
          <p:cNvPr id="11" name="Platshållare för text 12"/>
          <p:cNvSpPr txBox="1">
            <a:spLocks/>
          </p:cNvSpPr>
          <p:nvPr userDrawn="1"/>
        </p:nvSpPr>
        <p:spPr>
          <a:xfrm>
            <a:off x="1051491" y="1139021"/>
            <a:ext cx="6419585" cy="691441"/>
          </a:xfrm>
          <a:prstGeom prst="rect">
            <a:avLst/>
          </a:prstGeom>
        </p:spPr>
        <p:txBody>
          <a:bodyPr/>
          <a:lstStyle>
            <a:lvl1pPr marL="285750" indent="-2857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indent="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0975" indent="-180975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spcBef>
                <a:spcPts val="160"/>
              </a:spcBef>
              <a:buNone/>
            </a:pPr>
            <a:r>
              <a:rPr lang="sv-SE" sz="1200" b="1" i="0" u="none" kern="0" baseline="0" dirty="0"/>
              <a:t>Det finns två gemensamma powerpointmallar för organisationen, en blå och en vit. Du hittar båda i VIS. Avsändaren är Region Norrbotten, oavsett vilken division vi tillhör. Använd de befintliga sidmallarna (layout) så långt det är möjligt.</a:t>
            </a:r>
            <a:endParaRPr lang="sv-SE" sz="1400" i="0" u="none" kern="0" baseline="0" dirty="0"/>
          </a:p>
        </p:txBody>
      </p:sp>
    </p:spTree>
    <p:extLst>
      <p:ext uri="{BB962C8B-B14F-4D97-AF65-F5344CB8AC3E}">
        <p14:creationId xmlns:p14="http://schemas.microsoft.com/office/powerpoint/2010/main" val="385185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Hel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519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413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Helbild med text ovanp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519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2001" y="734616"/>
            <a:ext cx="3590925" cy="2065734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368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33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el &amp; presentatö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319002" y="1084333"/>
            <a:ext cx="6497905" cy="1011503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1319002" y="2127489"/>
            <a:ext cx="6505997" cy="6885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9392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8"/>
          <p:cNvSpPr>
            <a:spLocks noGrp="1"/>
          </p:cNvSpPr>
          <p:nvPr>
            <p:ph type="title"/>
          </p:nvPr>
        </p:nvSpPr>
        <p:spPr>
          <a:xfrm>
            <a:off x="1592722" y="384370"/>
            <a:ext cx="5978095" cy="834016"/>
          </a:xfrm>
          <a:prstGeom prst="rect">
            <a:avLst/>
          </a:prstGeom>
        </p:spPr>
        <p:txBody>
          <a:bodyPr anchor="b" anchorCtr="0"/>
          <a:lstStyle>
            <a:lvl1pPr>
              <a:defRPr sz="2400" b="1" baseline="0">
                <a:solidFill>
                  <a:srgbClr val="0070C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6" name="Platshållare för innehåll 2"/>
          <p:cNvSpPr>
            <a:spLocks noGrp="1"/>
          </p:cNvSpPr>
          <p:nvPr>
            <p:ph sz="half" idx="1"/>
          </p:nvPr>
        </p:nvSpPr>
        <p:spPr>
          <a:xfrm>
            <a:off x="1592722" y="1314953"/>
            <a:ext cx="5978096" cy="303320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 marL="822325" indent="-285750">
              <a:buFont typeface="Arial" panose="020B0604020202020204" pitchFamily="34" charset="0"/>
              <a:buChar char="•"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44556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ra figur ell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innehåll 2"/>
          <p:cNvSpPr>
            <a:spLocks noGrp="1"/>
          </p:cNvSpPr>
          <p:nvPr>
            <p:ph sz="half" idx="1"/>
          </p:nvPr>
        </p:nvSpPr>
        <p:spPr>
          <a:xfrm>
            <a:off x="1134534" y="355601"/>
            <a:ext cx="6917266" cy="39925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1pPr>
            <a:lvl2pPr marL="822325" indent="-285750">
              <a:buFont typeface="Arial" panose="020B0604020202020204" pitchFamily="34" charset="0"/>
              <a:buChar char="•"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3678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gur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8"/>
          <p:cNvSpPr>
            <a:spLocks noGrp="1"/>
          </p:cNvSpPr>
          <p:nvPr>
            <p:ph type="title"/>
          </p:nvPr>
        </p:nvSpPr>
        <p:spPr>
          <a:xfrm>
            <a:off x="5494493" y="439043"/>
            <a:ext cx="3197701" cy="607580"/>
          </a:xfrm>
          <a:prstGeom prst="rect">
            <a:avLst/>
          </a:prstGeom>
        </p:spPr>
        <p:txBody>
          <a:bodyPr anchor="b" anchorCtr="0"/>
          <a:lstStyle>
            <a:lvl1pPr>
              <a:defRPr sz="2000" b="1" baseline="0">
                <a:solidFill>
                  <a:srgbClr val="0070C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sz="half" idx="1"/>
          </p:nvPr>
        </p:nvSpPr>
        <p:spPr>
          <a:xfrm>
            <a:off x="525982" y="465857"/>
            <a:ext cx="4879497" cy="388230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aseline="0">
                <a:latin typeface="+mn-lt"/>
              </a:defRPr>
            </a:lvl1pPr>
            <a:lvl2pPr marL="536575" indent="0">
              <a:buNone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sz="half" idx="10"/>
          </p:nvPr>
        </p:nvSpPr>
        <p:spPr>
          <a:xfrm>
            <a:off x="5494492" y="1065563"/>
            <a:ext cx="3212538" cy="328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 marL="822325" indent="-285750">
              <a:buFont typeface="Arial" panose="020B0604020202020204" pitchFamily="34" charset="0"/>
              <a:buChar char="•"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6101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F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495300" y="2585971"/>
            <a:ext cx="200977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1100" dirty="0"/>
              <a:t>OBS! Om du behöver justera bilden inom ramen – dubbelklicka på bilden och välj verktyget ”Beskär” som dyker upp i menyn.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8500" y="258945"/>
            <a:ext cx="5295900" cy="825388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rgbClr val="0070C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857500" cy="460586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innehåll 2"/>
          <p:cNvSpPr>
            <a:spLocks noGrp="1"/>
          </p:cNvSpPr>
          <p:nvPr>
            <p:ph sz="half" idx="10"/>
          </p:nvPr>
        </p:nvSpPr>
        <p:spPr>
          <a:xfrm>
            <a:off x="3234389" y="1216319"/>
            <a:ext cx="5300190" cy="313184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 marL="822325" indent="-285750">
              <a:buFont typeface="Arial" panose="020B0604020202020204" pitchFamily="34" charset="0"/>
              <a:buChar char="•"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5769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72448" y="322899"/>
            <a:ext cx="7550022" cy="742660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 b="1">
                <a:solidFill>
                  <a:srgbClr val="0070C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83211" y="1232439"/>
            <a:ext cx="3557174" cy="309439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 flipH="1">
            <a:off x="4434107" y="1259302"/>
            <a:ext cx="22878" cy="305677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rgbClr val="6A6C6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4665297" y="1232439"/>
            <a:ext cx="3557174" cy="309439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3931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Jämförel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72448" y="247552"/>
            <a:ext cx="7560784" cy="77495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FontTx/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83210" y="1647196"/>
            <a:ext cx="3664797" cy="26994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669464" y="1043308"/>
            <a:ext cx="3702264" cy="4810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555069" y="1648910"/>
            <a:ext cx="3690650" cy="26992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4564979" y="1045022"/>
            <a:ext cx="3680739" cy="4810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677333" y="1591733"/>
            <a:ext cx="3691467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1" name="Rak 10"/>
          <p:cNvCxnSpPr/>
          <p:nvPr userDrawn="1"/>
        </p:nvCxnSpPr>
        <p:spPr bwMode="auto">
          <a:xfrm>
            <a:off x="4555068" y="1591733"/>
            <a:ext cx="3691467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096424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35366"/>
            <a:ext cx="5486400" cy="60325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306737"/>
            <a:ext cx="5486400" cy="425450"/>
          </a:xfrm>
          <a:prstGeom prst="rect">
            <a:avLst/>
          </a:prstGeom>
        </p:spPr>
        <p:txBody>
          <a:bodyPr anchor="b" anchorCtr="0"/>
          <a:lstStyle>
            <a:lvl1pPr>
              <a:defRPr sz="16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809276" y="330198"/>
            <a:ext cx="5455123" cy="292983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619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79388" y="4731544"/>
            <a:ext cx="2087562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sv-SE" sz="600" dirty="0">
                <a:solidFill>
                  <a:srgbClr val="969696"/>
                </a:solidFill>
              </a:rPr>
            </a:br>
            <a:endParaRPr lang="sv-SE" sz="600" dirty="0">
              <a:solidFill>
                <a:srgbClr val="969696"/>
              </a:solidFill>
            </a:endParaRPr>
          </a:p>
        </p:txBody>
      </p:sp>
      <p:grpSp>
        <p:nvGrpSpPr>
          <p:cNvPr id="4" name="Grupp 3"/>
          <p:cNvGrpSpPr/>
          <p:nvPr/>
        </p:nvGrpSpPr>
        <p:grpSpPr>
          <a:xfrm>
            <a:off x="0" y="4609898"/>
            <a:ext cx="9148590" cy="542069"/>
            <a:chOff x="16894" y="4623978"/>
            <a:chExt cx="9127106" cy="542069"/>
          </a:xfrm>
        </p:grpSpPr>
        <p:pic>
          <p:nvPicPr>
            <p:cNvPr id="5" name="Picture 8" descr="bakgr_bl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4" y="4623978"/>
              <a:ext cx="9127106" cy="54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Bildobjekt 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212" y="4761855"/>
              <a:ext cx="1407810" cy="21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2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3" r:id="rId2"/>
    <p:sldLayoutId id="2147483671" r:id="rId3"/>
    <p:sldLayoutId id="2147483678" r:id="rId4"/>
    <p:sldLayoutId id="2147483672" r:id="rId5"/>
    <p:sldLayoutId id="2147483662" r:id="rId6"/>
    <p:sldLayoutId id="2147483674" r:id="rId7"/>
    <p:sldLayoutId id="2147483677" r:id="rId8"/>
    <p:sldLayoutId id="2147483676" r:id="rId9"/>
    <p:sldLayoutId id="2147483664" r:id="rId10"/>
    <p:sldLayoutId id="2147483680" r:id="rId11"/>
    <p:sldLayoutId id="2147483679" r:id="rId12"/>
  </p:sldLayoutIdLst>
  <p:hf sldNum="0" hdr="0"/>
  <p:txStyles>
    <p:titleStyle>
      <a:lvl1pPr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2pPr>
      <a:lvl3pPr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3pPr>
      <a:lvl4pPr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4pPr>
      <a:lvl5pPr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5pPr>
      <a:lvl6pPr marL="457200"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6pPr>
      <a:lvl7pPr marL="914400"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7pPr>
      <a:lvl8pPr marL="1371600"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8pPr>
      <a:lvl9pPr marL="1828800"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9pPr>
    </p:titleStyle>
    <p:bodyStyle>
      <a:lvl1pPr marL="107950" indent="-107950" algn="l" defTabSz="762000" rtl="0" eaLnBrk="1" fontAlgn="base" hangingPunct="1">
        <a:spcBef>
          <a:spcPct val="100000"/>
        </a:spcBef>
        <a:spcAft>
          <a:spcPct val="0"/>
        </a:spcAft>
        <a:buClr>
          <a:schemeClr val="tx2"/>
        </a:buClr>
        <a:buFont typeface="Arial" charset="0"/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720725" indent="-18415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Arial" charset="0"/>
        <a:buChar char="–"/>
        <a:defRPr sz="1600">
          <a:solidFill>
            <a:schemeClr val="tx2"/>
          </a:solidFill>
          <a:latin typeface="+mn-lt"/>
        </a:defRPr>
      </a:lvl2pPr>
      <a:lvl3pPr marL="1257300" indent="-87313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charset="0"/>
        <a:buChar char="•"/>
        <a:defRPr sz="1600">
          <a:solidFill>
            <a:schemeClr val="tx2"/>
          </a:solidFill>
          <a:latin typeface="+mn-lt"/>
        </a:defRPr>
      </a:lvl3pPr>
      <a:lvl4pPr marL="1790700" indent="-176213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Arial" charset="0"/>
        <a:buChar char="–"/>
        <a:defRPr sz="1600">
          <a:solidFill>
            <a:schemeClr val="tx2"/>
          </a:solidFill>
          <a:latin typeface="+mn-lt"/>
        </a:defRPr>
      </a:lvl4pPr>
      <a:lvl5pPr marL="2154238" indent="-87313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Arial" charset="0"/>
        <a:buChar char="•"/>
        <a:defRPr sz="1600">
          <a:solidFill>
            <a:schemeClr val="tx2"/>
          </a:solidFill>
          <a:latin typeface="+mn-lt"/>
        </a:defRPr>
      </a:lvl5pPr>
      <a:lvl6pPr marL="2438400" indent="-22860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6pPr>
      <a:lvl7pPr marL="2895600" indent="-22860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7pPr>
      <a:lvl8pPr marL="3352800" indent="-22860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8pPr>
      <a:lvl9pPr marL="3810000" indent="-22860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hcouIF2PQ9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0i6-RqftHW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Soun6D3xKE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lof.se/filer/akut-stopp-kort-2021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z_nRMxGrys" TargetMode="External"/><Relationship Id="rId2" Type="http://schemas.openxmlformats.org/officeDocument/2006/relationships/hyperlink" Target="https://www.youtube.com/watch?v=CwlTOTDWesA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rdhandboken.se/vard-och-behandling/luftvagar/trakeostomi/" TargetMode="External"/><Relationship Id="rId2" Type="http://schemas.openxmlformats.org/officeDocument/2006/relationships/hyperlink" Target="https://lof.se/patientsakerhet/vara-projekt/trakeotomi-rad-och-rekommendation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ardgivarwebben.norrbotten.se/sv/vardriktlinjer/oron--nas--och-halssjukdomar/#accrdn-7000-Bod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wlTOTDWes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CwlTOTDWesA" TargetMode="Externa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HvKdB6LB6t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7494" y="507514"/>
            <a:ext cx="6497905" cy="608230"/>
          </a:xfrm>
        </p:spPr>
        <p:txBody>
          <a:bodyPr/>
          <a:lstStyle/>
          <a:p>
            <a:r>
              <a:rPr lang="sv-SE" sz="4400" dirty="0" err="1">
                <a:solidFill>
                  <a:schemeClr val="tx1"/>
                </a:solidFill>
              </a:rPr>
              <a:t>Trakeostomi</a:t>
            </a:r>
            <a:endParaRPr lang="sv-SE" sz="4400" dirty="0">
              <a:solidFill>
                <a:schemeClr val="tx1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3520999" y="4635986"/>
            <a:ext cx="253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>
                <a:solidFill>
                  <a:schemeClr val="bg1"/>
                </a:solidFill>
                <a:latin typeface="+mj-lt"/>
              </a:rPr>
              <a:t>Anja Lindgren, Katarina Johansson</a:t>
            </a:r>
          </a:p>
          <a:p>
            <a:pPr algn="ctr"/>
            <a:r>
              <a:rPr lang="sv-SE" sz="800" dirty="0">
                <a:solidFill>
                  <a:schemeClr val="bg1"/>
                </a:solidFill>
                <a:latin typeface="+mj-lt"/>
              </a:rPr>
              <a:t>Sofia Dahlgren Jonsson, Ingela Elimä Landström</a:t>
            </a:r>
          </a:p>
          <a:p>
            <a:pPr algn="ctr"/>
            <a:r>
              <a:rPr lang="sv-SE" sz="800" dirty="0">
                <a:solidFill>
                  <a:schemeClr val="bg1"/>
                </a:solidFill>
                <a:latin typeface="+mj-lt"/>
              </a:rPr>
              <a:t>Ellinor Rova</a:t>
            </a:r>
          </a:p>
        </p:txBody>
      </p:sp>
      <p:pic>
        <p:nvPicPr>
          <p:cNvPr id="6" name="Picture 2" descr="\\nll.se\hemkataloger\katalog3\meanjlin\USF\Skrivbord\trakeostom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970" y="1269007"/>
            <a:ext cx="3904793" cy="292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216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14E8F72B-6731-7A48-3054-6E4A863A842C}"/>
              </a:ext>
            </a:extLst>
          </p:cNvPr>
          <p:cNvSpPr txBox="1"/>
          <p:nvPr/>
        </p:nvSpPr>
        <p:spPr>
          <a:xfrm>
            <a:off x="929390" y="689548"/>
            <a:ext cx="7397645" cy="986038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pPr defTabSz="7620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OBS! </a:t>
            </a:r>
            <a:r>
              <a:rPr kumimoji="0" lang="sv-SE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Innan </a:t>
            </a:r>
            <a:r>
              <a:rPr kumimoji="0" lang="sv-SE" sz="2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talventilen</a:t>
            </a:r>
            <a:r>
              <a:rPr kumimoji="0" lang="sv-SE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placeras på </a:t>
            </a:r>
            <a:r>
              <a:rPr kumimoji="0" lang="sv-SE" sz="2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trakealkanylen</a:t>
            </a:r>
            <a:r>
              <a:rPr kumimoji="0" lang="sv-SE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är det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mycket viktigt</a:t>
            </a:r>
            <a:r>
              <a:rPr kumimoji="0" lang="sv-SE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att </a:t>
            </a:r>
            <a:r>
              <a:rPr kumimoji="0" lang="sv-SE" sz="2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kuffen</a:t>
            </a:r>
            <a:r>
              <a:rPr kumimoji="0" lang="sv-SE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töms på luft. Om inte detta görs kan patienten inte andas ut och en livshotande situation kan därmed uppstå.</a:t>
            </a: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sv-SE" sz="2000" b="1" baseline="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Bildobjekt 5" descr="En bild som visar clipart, illustration&#10;&#10;Automatiskt genererad beskrivning">
            <a:extLst>
              <a:ext uri="{FF2B5EF4-FFF2-40B4-BE49-F238E27FC236}">
                <a16:creationId xmlns:a16="http://schemas.microsoft.com/office/drawing/2014/main" id="{0C53169A-15DE-4C94-F288-7D08293F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r="1" b="1"/>
          <a:stretch/>
        </p:blipFill>
        <p:spPr>
          <a:xfrm>
            <a:off x="1551482" y="1480714"/>
            <a:ext cx="6514011" cy="303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1098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 txBox="1">
            <a:spLocks/>
          </p:cNvSpPr>
          <p:nvPr/>
        </p:nvSpPr>
        <p:spPr>
          <a:xfrm>
            <a:off x="1482789" y="862848"/>
            <a:ext cx="6716020" cy="3702358"/>
          </a:xfrm>
          <a:prstGeom prst="rect">
            <a:avLst/>
          </a:prstGeom>
        </p:spPr>
        <p:txBody>
          <a:bodyPr/>
          <a:lstStyle>
            <a:lvl1pPr marL="107950" indent="-1079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725" indent="-1841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2pPr>
            <a:lvl3pPr marL="1257300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indent="-288000">
              <a:spcBef>
                <a:spcPts val="0"/>
              </a:spcBef>
            </a:pPr>
            <a:r>
              <a:rPr lang="sv-SE" sz="2400" kern="0" dirty="0"/>
              <a:t>Fuktnäsa</a:t>
            </a:r>
          </a:p>
          <a:p>
            <a:endParaRPr lang="sv-SE" kern="0" dirty="0"/>
          </a:p>
          <a:p>
            <a:endParaRPr lang="sv-SE" kern="0" dirty="0"/>
          </a:p>
          <a:p>
            <a:pPr indent="-288000"/>
            <a:r>
              <a:rPr lang="sv-SE" sz="2400" kern="0" dirty="0" err="1"/>
              <a:t>Talventil</a:t>
            </a:r>
            <a:endParaRPr lang="sv-SE" sz="2400" kern="0" dirty="0"/>
          </a:p>
        </p:txBody>
      </p:sp>
      <p:pic>
        <p:nvPicPr>
          <p:cNvPr id="5" name="Bildobjekt 4" descr="\\nll.se\hemkataloger\katalog3\meanjlin\USF\Skrivbord\näs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988" y="531408"/>
            <a:ext cx="1546726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\\nll.se\hemkataloger\katalog1\martoi01\USF\Skrivbord\710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84" y="2576366"/>
            <a:ext cx="1136134" cy="1268978"/>
          </a:xfrm>
          <a:prstGeom prst="rect">
            <a:avLst/>
          </a:prstGeom>
          <a:noFill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ECECBC39-2E7B-FEEA-AA15-2F7AE33D5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580" y="377991"/>
            <a:ext cx="1820377" cy="18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20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 txBox="1">
            <a:spLocks/>
          </p:cNvSpPr>
          <p:nvPr/>
        </p:nvSpPr>
        <p:spPr>
          <a:xfrm>
            <a:off x="852398" y="622688"/>
            <a:ext cx="7511054" cy="3887822"/>
          </a:xfrm>
          <a:prstGeom prst="rect">
            <a:avLst/>
          </a:prstGeom>
        </p:spPr>
        <p:txBody>
          <a:bodyPr/>
          <a:lstStyle>
            <a:lvl1pPr marL="107950" indent="-1079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725" indent="-1841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2pPr>
            <a:lvl3pPr marL="1257300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indent="-288000"/>
            <a:r>
              <a:rPr lang="sv-SE" sz="2400" kern="0" dirty="0"/>
              <a:t>Nackband</a:t>
            </a:r>
          </a:p>
          <a:p>
            <a:pPr marL="0" indent="0">
              <a:buNone/>
            </a:pPr>
            <a:endParaRPr lang="sv-SE" kern="0" dirty="0"/>
          </a:p>
          <a:p>
            <a:endParaRPr lang="sv-SE" kern="0" dirty="0"/>
          </a:p>
          <a:p>
            <a:pPr indent="-288000"/>
            <a:r>
              <a:rPr lang="sv-SE" sz="2400" kern="0" dirty="0"/>
              <a:t>Kompress</a:t>
            </a:r>
          </a:p>
        </p:txBody>
      </p:sp>
      <p:pic>
        <p:nvPicPr>
          <p:cNvPr id="5" name="Picture 3" descr="\\nll.se\hemkataloger\katalog1\martoi01\USF\Skrivbord\866010_1_xn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19" y="2376264"/>
            <a:ext cx="1693548" cy="169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nll.se\hemkataloger\katalog1\martoi01\USF\Skrivbord\Stor utbildning om trakealkanyl\2026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422" y="537448"/>
            <a:ext cx="2224102" cy="127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nll.se\hemkataloger\katalog1\martoi01\USF\Skrivbord\Stor utbildning om trakealkanyl\Namnlö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083" y="2520280"/>
            <a:ext cx="2316134" cy="138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66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E8EDDE8-9DBA-D9F6-D948-C257AF2E19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7904" y="710127"/>
            <a:ext cx="7180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Omläggning av </a:t>
            </a:r>
            <a:r>
              <a:rPr kumimoji="0" lang="sv-S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trakeostoma</a:t>
            </a:r>
            <a:r>
              <a:rPr lang="sv-SE" sz="280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minst 2ggr/dag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7BF9D4D-D1B9-8DB4-9683-E85C5E65D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04" y="1695122"/>
            <a:ext cx="3869829" cy="247664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3BE663A-9850-D2D8-B881-7F9200C4C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841" y="1695122"/>
            <a:ext cx="2333897" cy="247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03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0EB4360-DC91-405E-C106-AF3016B378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7094" y="2450453"/>
            <a:ext cx="6505997" cy="688539"/>
          </a:xfrm>
        </p:spPr>
        <p:txBody>
          <a:bodyPr/>
          <a:lstStyle/>
          <a:p>
            <a:r>
              <a:rPr lang="sv-SE" dirty="0">
                <a:latin typeface="Arial"/>
                <a:cs typeface="Arial"/>
                <a:hlinkClick r:id="rId2"/>
              </a:rPr>
              <a:t>Film - ÖNH-kliniken, Region Blekinge</a:t>
            </a:r>
            <a:endParaRPr lang="sv-SE" dirty="0"/>
          </a:p>
          <a:p>
            <a:endParaRPr lang="sv-SE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0D0A6CF-F34B-12B4-2D35-169783CD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002" y="1084333"/>
            <a:ext cx="6497905" cy="1011503"/>
          </a:xfrm>
        </p:spPr>
        <p:txBody>
          <a:bodyPr/>
          <a:lstStyle/>
          <a:p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Omläggning av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trakeostoma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8041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ACFBD899-63F6-45BB-4B37-650C65C25EFB}"/>
              </a:ext>
            </a:extLst>
          </p:cNvPr>
          <p:cNvSpPr txBox="1">
            <a:spLocks/>
          </p:cNvSpPr>
          <p:nvPr/>
        </p:nvSpPr>
        <p:spPr>
          <a:xfrm>
            <a:off x="786667" y="449150"/>
            <a:ext cx="7750706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kumimoji="0" lang="sv-SE" sz="2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j-ea"/>
              <a:cs typeface="+mj-cs"/>
            </a:endParaRPr>
          </a:p>
          <a:p>
            <a:pPr>
              <a:defRPr/>
            </a:pPr>
            <a:r>
              <a:rPr kumimoji="0" lang="sv-SE" sz="51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Skötsel:</a:t>
            </a:r>
            <a:r>
              <a:rPr kumimoji="0" lang="sv-SE" sz="51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sv-SE" sz="5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Rengöring av innerkanyl</a:t>
            </a:r>
            <a:r>
              <a:rPr lang="sv-SE" sz="5100" dirty="0">
                <a:solidFill>
                  <a:sysClr val="windowText" lastClr="000000"/>
                </a:solidFill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D725628-4809-E89B-9FD0-FFC3F2563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63" y="931817"/>
            <a:ext cx="5791200" cy="350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49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C765C9D0-2701-CEB9-27D4-9205A713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449" y="687023"/>
            <a:ext cx="6340240" cy="1011237"/>
          </a:xfrm>
        </p:spPr>
        <p:txBody>
          <a:bodyPr/>
          <a:lstStyle/>
          <a:p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br>
              <a:rPr lang="sv-SE" sz="3200" dirty="0">
                <a:solidFill>
                  <a:sysClr val="windowText" lastClr="000000"/>
                </a:solidFill>
              </a:rPr>
            </a:br>
            <a:r>
              <a:rPr lang="sv-SE" sz="3200" dirty="0">
                <a:solidFill>
                  <a:sysClr val="windowText" lastClr="000000"/>
                </a:solidFill>
              </a:rPr>
              <a:t>         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Rengöring av innerkanyl</a:t>
            </a:r>
            <a:r>
              <a:rPr kumimoji="0" lang="sv-SE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 </a:t>
            </a:r>
            <a:endParaRPr lang="sv-SE" dirty="0"/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B2E140A-5746-554C-396E-E6C047F27E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9213" y="2127250"/>
            <a:ext cx="6505575" cy="688975"/>
          </a:xfrm>
        </p:spPr>
        <p:txBody>
          <a:bodyPr lIns="91440" tIns="45720" rIns="91440" bIns="45720" anchor="ctr"/>
          <a:lstStyle/>
          <a:p>
            <a:r>
              <a:rPr lang="sv-SE" dirty="0">
                <a:solidFill>
                  <a:schemeClr val="accent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Film - ÖNH-kliniken, Region Blekinge</a:t>
            </a:r>
            <a:endParaRPr lang="sv-SE" sz="2000" dirty="0">
              <a:solidFill>
                <a:schemeClr val="accent1"/>
              </a:solidFill>
              <a:latin typeface="Arial"/>
              <a:cs typeface="Arial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5958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 txBox="1">
            <a:spLocks/>
          </p:cNvSpPr>
          <p:nvPr/>
        </p:nvSpPr>
        <p:spPr>
          <a:xfrm>
            <a:off x="1043893" y="536434"/>
            <a:ext cx="7750706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00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Rensugning</a:t>
            </a:r>
            <a:r>
              <a:rPr kumimoji="0" lang="sv-SE" sz="3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kumimoji="0" lang="sv-SE" sz="300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trakealkanyl</a:t>
            </a:r>
            <a:r>
              <a:rPr kumimoji="0" lang="sv-SE" sz="3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vid behov</a:t>
            </a:r>
          </a:p>
        </p:txBody>
      </p:sp>
      <p:sp>
        <p:nvSpPr>
          <p:cNvPr id="8" name="Platshållare för innehåll 2"/>
          <p:cNvSpPr txBox="1">
            <a:spLocks/>
          </p:cNvSpPr>
          <p:nvPr/>
        </p:nvSpPr>
        <p:spPr>
          <a:xfrm>
            <a:off x="459172" y="71159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3" y="1584432"/>
            <a:ext cx="3526136" cy="1974636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25" y="1504276"/>
            <a:ext cx="3767120" cy="205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01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2AF4B95D-336F-7A41-B56F-650E1178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002" y="1084333"/>
            <a:ext cx="6497905" cy="1011503"/>
          </a:xfrm>
        </p:spPr>
        <p:txBody>
          <a:bodyPr/>
          <a:lstStyle/>
          <a:p>
            <a:r>
              <a:rPr kumimoji="0" lang="sv-SE" sz="28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Rensugning</a:t>
            </a:r>
            <a:r>
              <a:rPr kumimoji="0" lang="sv-SE" sz="28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av </a:t>
            </a:r>
            <a:r>
              <a:rPr kumimoji="0" lang="sv-SE" sz="28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trakealkanyl</a:t>
            </a:r>
            <a:r>
              <a:rPr kumimoji="0" lang="sv-SE" sz="28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sv-SE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</a:t>
            </a:r>
            <a:r>
              <a:rPr kumimoji="0" lang="sv-SE" sz="28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 behov</a:t>
            </a: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sv-SE" b="0" dirty="0">
              <a:solidFill>
                <a:schemeClr val="tx1"/>
              </a:solidFill>
            </a:endParaRP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F13C45DC-BA7D-6CFA-3DEA-F39B08170B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9002" y="2127489"/>
            <a:ext cx="6505997" cy="688539"/>
          </a:xfrm>
        </p:spPr>
        <p:txBody>
          <a:bodyPr lIns="91440" tIns="45720" rIns="91440" bIns="45720" anchor="ctr"/>
          <a:lstStyle/>
          <a:p>
            <a:endParaRPr lang="sv-SE" sz="2000" b="1" dirty="0">
              <a:solidFill>
                <a:srgbClr val="0070C0"/>
              </a:solidFill>
              <a:latin typeface="+mj-lt"/>
              <a:ea typeface="+mj-ea"/>
              <a:cs typeface="+mj-cs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sv-SE" dirty="0">
                <a:solidFill>
                  <a:srgbClr val="0070C0"/>
                </a:solidFill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Film - ÖNH-kliniken, Region Blekinge</a:t>
            </a:r>
            <a:endParaRPr kumimoji="0" lang="sv-SE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1555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94" y="1499016"/>
            <a:ext cx="4173812" cy="2337334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1FAB11E4-BFB2-987A-DC6C-6CC06FAA9A71}"/>
              </a:ext>
            </a:extLst>
          </p:cNvPr>
          <p:cNvSpPr txBox="1"/>
          <p:nvPr/>
        </p:nvSpPr>
        <p:spPr>
          <a:xfrm>
            <a:off x="1075795" y="549497"/>
            <a:ext cx="7350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lang="sv-SE" sz="2000" dirty="0">
                <a:solidFill>
                  <a:sysClr val="windowText" lastClr="000000"/>
                </a:solidFill>
                <a:latin typeface="Arial"/>
              </a:rPr>
              <a:t>           </a:t>
            </a: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Inhalationer vid behov</a:t>
            </a:r>
          </a:p>
        </p:txBody>
      </p:sp>
    </p:spTree>
    <p:extLst>
      <p:ext uri="{BB962C8B-B14F-4D97-AF65-F5344CB8AC3E}">
        <p14:creationId xmlns:p14="http://schemas.microsoft.com/office/powerpoint/2010/main" val="1794220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05" y="83127"/>
            <a:ext cx="6950117" cy="449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5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56186" y="58367"/>
            <a:ext cx="6891080" cy="77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9044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2867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200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DAGLIG OMVÅRDNAD AV TRAKEOSTOMI </a:t>
            </a:r>
            <a:endParaRPr kumimoji="0" lang="sv-SE" altLang="sv-SE" sz="2000" i="1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82867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33" y="633678"/>
            <a:ext cx="7395787" cy="38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97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17" y="339924"/>
            <a:ext cx="6135063" cy="40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15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395462" y="160290"/>
            <a:ext cx="8123509" cy="717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Utrustning vid patienten</a:t>
            </a: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815881" y="877325"/>
            <a:ext cx="4104456" cy="3630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Sug</a:t>
            </a: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Inhalator</a:t>
            </a: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Extrakanyl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Initialt också hakar/spekulum</a:t>
            </a: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Förbrukningsmaterial: innerkanyl, nackband, fuktnäsa,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talventil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, hudkräm, slitskompress,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kuffspruta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, sugslang, rengöringsborste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\\nll.se\hemkataloger\katalog1\martoi01\USF\Skrivbord\IMG-2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413" y="1120462"/>
            <a:ext cx="3883343" cy="291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25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441217" y="16502"/>
            <a:ext cx="6414125" cy="607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Rutin vid stopp i kanyl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376827" y="543975"/>
            <a:ext cx="6513374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sv-SE" sz="2400" dirty="0">
                <a:solidFill>
                  <a:prstClr val="black"/>
                </a:solidFill>
              </a:rPr>
              <a:t>Ta ut innerkanylen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sv-SE" sz="2400" dirty="0">
                <a:solidFill>
                  <a:prstClr val="black"/>
                </a:solidFill>
              </a:rPr>
              <a:t>Larma (annan personal som kan hjälpa till, </a:t>
            </a:r>
            <a:r>
              <a:rPr lang="sv-SE" sz="2400" dirty="0" err="1">
                <a:solidFill>
                  <a:prstClr val="black"/>
                </a:solidFill>
              </a:rPr>
              <a:t>vb</a:t>
            </a:r>
            <a:r>
              <a:rPr lang="sv-SE" sz="2400" dirty="0">
                <a:solidFill>
                  <a:prstClr val="black"/>
                </a:solidFill>
              </a:rPr>
              <a:t> narkosjour på sjukhuset, 112 utanför sjukhuset)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sv-SE" sz="2400" dirty="0">
                <a:solidFill>
                  <a:prstClr val="black"/>
                </a:solidFill>
              </a:rPr>
              <a:t>Sug i </a:t>
            </a:r>
            <a:r>
              <a:rPr lang="sv-SE" sz="2400" dirty="0" err="1">
                <a:solidFill>
                  <a:prstClr val="black"/>
                </a:solidFill>
              </a:rPr>
              <a:t>trakealkanylen</a:t>
            </a:r>
            <a:r>
              <a:rPr lang="sv-SE" sz="2400" dirty="0">
                <a:solidFill>
                  <a:prstClr val="black"/>
                </a:solidFill>
              </a:rPr>
              <a:t> + spraya koksalt och sug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sv-SE" sz="2400" dirty="0">
                <a:solidFill>
                  <a:prstClr val="black"/>
                </a:solidFill>
              </a:rPr>
              <a:t>Sug extra långt ner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sv-SE" sz="2400" dirty="0" err="1">
                <a:solidFill>
                  <a:prstClr val="black"/>
                </a:solidFill>
              </a:rPr>
              <a:t>Kuffa</a:t>
            </a:r>
            <a:r>
              <a:rPr lang="sv-SE" sz="2400" dirty="0">
                <a:solidFill>
                  <a:prstClr val="black"/>
                </a:solidFill>
              </a:rPr>
              <a:t> ur om </a:t>
            </a:r>
            <a:r>
              <a:rPr lang="sv-SE" sz="2400" dirty="0" err="1">
                <a:solidFill>
                  <a:prstClr val="black"/>
                </a:solidFill>
              </a:rPr>
              <a:t>kuffad</a:t>
            </a:r>
            <a:r>
              <a:rPr lang="sv-SE" sz="2400" dirty="0">
                <a:solidFill>
                  <a:prstClr val="black"/>
                </a:solidFill>
              </a:rPr>
              <a:t> kanyl för att sedan kunna ta ut hela </a:t>
            </a:r>
            <a:r>
              <a:rPr lang="sv-SE" sz="2400" dirty="0" err="1">
                <a:solidFill>
                  <a:prstClr val="black"/>
                </a:solidFill>
              </a:rPr>
              <a:t>trakealkanylen</a:t>
            </a:r>
            <a:endParaRPr lang="sv-SE" sz="24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sv-SE" sz="2000" dirty="0">
              <a:solidFill>
                <a:prstClr val="black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42" y="55567"/>
            <a:ext cx="1869952" cy="1051849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43" y="1146481"/>
            <a:ext cx="1869952" cy="1051848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43" y="2249762"/>
            <a:ext cx="1869952" cy="105184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42" y="3410165"/>
            <a:ext cx="1870869" cy="10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16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3CEF0ECB-E147-E367-45D8-F5CA7467D782}"/>
              </a:ext>
            </a:extLst>
          </p:cNvPr>
          <p:cNvSpPr txBox="1"/>
          <p:nvPr/>
        </p:nvSpPr>
        <p:spPr>
          <a:xfrm>
            <a:off x="3249253" y="725986"/>
            <a:ext cx="4575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Stopp i kanyl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185D7A1-D5EF-AF51-210A-7CD3A65EB223}"/>
              </a:ext>
            </a:extLst>
          </p:cNvPr>
          <p:cNvSpPr txBox="1"/>
          <p:nvPr/>
        </p:nvSpPr>
        <p:spPr>
          <a:xfrm>
            <a:off x="2340339" y="1545582"/>
            <a:ext cx="4575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https://lof.se/filer/akut-stopp-kort-2021.pdf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Dessa instruktioner finns på ”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trakkortet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som patienten får i samband med operationen</a:t>
            </a:r>
          </a:p>
        </p:txBody>
      </p:sp>
    </p:spTree>
    <p:extLst>
      <p:ext uri="{BB962C8B-B14F-4D97-AF65-F5344CB8AC3E}">
        <p14:creationId xmlns:p14="http://schemas.microsoft.com/office/powerpoint/2010/main" val="2863226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2"/>
          <p:cNvSpPr txBox="1">
            <a:spLocks/>
          </p:cNvSpPr>
          <p:nvPr/>
        </p:nvSpPr>
        <p:spPr>
          <a:xfrm>
            <a:off x="457200" y="3298168"/>
            <a:ext cx="8229600" cy="4525963"/>
          </a:xfrm>
          <a:prstGeom prst="rect">
            <a:avLst/>
          </a:prstGeom>
        </p:spPr>
        <p:txBody>
          <a:bodyPr/>
          <a:lstStyle>
            <a:lvl1pPr marL="107950" indent="-1079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725" indent="-1841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2pPr>
            <a:lvl3pPr marL="1257300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endParaRPr lang="sv-SE" kern="0" dirty="0"/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262271" y="846849"/>
            <a:ext cx="6562728" cy="1266764"/>
          </a:xfrm>
        </p:spPr>
        <p:txBody>
          <a:bodyPr/>
          <a:lstStyle/>
          <a:p>
            <a:endParaRPr lang="sv-SE" dirty="0">
              <a:hlinkClick r:id="rId2"/>
            </a:endParaRPr>
          </a:p>
          <a:p>
            <a:r>
              <a:rPr lang="sv-SE" sz="3200" dirty="0"/>
              <a:t>Film: Stopp i kanyl</a:t>
            </a:r>
          </a:p>
          <a:p>
            <a:endParaRPr lang="sv-SE" dirty="0"/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05E752BE-4DE4-0AD2-92C4-17703B03922B}"/>
              </a:ext>
            </a:extLst>
          </p:cNvPr>
          <p:cNvSpPr txBox="1">
            <a:spLocks/>
          </p:cNvSpPr>
          <p:nvPr/>
        </p:nvSpPr>
        <p:spPr>
          <a:xfrm>
            <a:off x="1528865" y="2227480"/>
            <a:ext cx="6505997" cy="68853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0725" indent="-1841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sv-SE" kern="0" dirty="0">
                <a:latin typeface="Arial"/>
                <a:cs typeface="Arial"/>
                <a:hlinkClick r:id="rId3"/>
              </a:rPr>
              <a:t>Film - ÖNH-kliniken, Region Blekinge</a:t>
            </a:r>
            <a:endParaRPr lang="sv-SE" kern="0" dirty="0"/>
          </a:p>
        </p:txBody>
      </p:sp>
    </p:spTree>
    <p:extLst>
      <p:ext uri="{BB962C8B-B14F-4D97-AF65-F5344CB8AC3E}">
        <p14:creationId xmlns:p14="http://schemas.microsoft.com/office/powerpoint/2010/main" val="2637191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457200" y="274638"/>
            <a:ext cx="8229600" cy="562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Varför blir det stopp?</a:t>
            </a: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457200" y="83712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Slem, sekret, blod täpper till innerkanylen eller i enstaka fall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trakealkanylen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Förebygg stopp hur?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Använd alltid innerkanyl (att byta den löser då stoppet)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Använd alltid fuktnäsa (mindre slem då)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Inhalationer med koksalt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vb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(mindre slem då)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Uppmana att hosta/sug rent i kanylen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vb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Sköt den dagliga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trakeostomivården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dvs byt och rengör innerkanyl och fuktnäsa/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talventil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efter behov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208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457200" y="223124"/>
            <a:ext cx="6838682" cy="549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Kanyl som åkt ut</a:t>
            </a:r>
          </a:p>
        </p:txBody>
      </p:sp>
      <p:sp>
        <p:nvSpPr>
          <p:cNvPr id="3" name="Platshållare för innehåll 4"/>
          <p:cNvSpPr txBox="1">
            <a:spLocks/>
          </p:cNvSpPr>
          <p:nvPr/>
        </p:nvSpPr>
        <p:spPr>
          <a:xfrm>
            <a:off x="457200" y="996908"/>
            <a:ext cx="5748728" cy="3523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Kalla på hjälp</a:t>
            </a: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Skjut in igen om den inte åkt ut helt</a:t>
            </a: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Om den åkt ut helt håll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stomat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öppet (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ffa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viktigt på nyopererad patient)</a:t>
            </a: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För om möjligt in patientens reservkanyl</a:t>
            </a: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Ingen brådska om patienten andas av sig själv, bråttom att få in en kanyl om respiratorbehov 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150" y="223124"/>
            <a:ext cx="1586501" cy="177510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14" y="2153902"/>
            <a:ext cx="1595737" cy="242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16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404734" y="626696"/>
            <a:ext cx="8229600" cy="459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Byte av kanyl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43" y="1439057"/>
            <a:ext cx="2997506" cy="1982636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74" y="1439057"/>
            <a:ext cx="2631631" cy="197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00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323528" y="116632"/>
            <a:ext cx="8229600" cy="424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Dekanylering</a:t>
            </a: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 = kanylen tas ut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/>
          <a:srcRect t="14213" b="5432"/>
          <a:stretch/>
        </p:blipFill>
        <p:spPr>
          <a:xfrm>
            <a:off x="1239144" y="711395"/>
            <a:ext cx="6785826" cy="38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9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nll.se\hemkataloger\katalog3\meanjlin\USF\Skrivbord\oper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4" y="768032"/>
            <a:ext cx="290512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nll.se\hemkataloger\katalog3\meanjlin\USF\Skrivbord\tra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827" y="775961"/>
            <a:ext cx="2106146" cy="213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nll.se\hemkataloger\katalog3\meanjlin\USF\Skrivbord\trakealkany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34" y="775961"/>
            <a:ext cx="2877292" cy="222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3608264" y="3180594"/>
            <a:ext cx="231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prstClr val="black"/>
                </a:solidFill>
                <a:latin typeface="Calibri"/>
              </a:rPr>
              <a:t>Trakeostomi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457689" y="320043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err="1">
                <a:solidFill>
                  <a:prstClr val="black"/>
                </a:solidFill>
                <a:latin typeface="Calibri"/>
              </a:rPr>
              <a:t>Trakeotomi</a:t>
            </a:r>
            <a:endParaRPr lang="sv-S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6442942" y="320043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err="1">
                <a:solidFill>
                  <a:prstClr val="black"/>
                </a:solidFill>
                <a:latin typeface="Calibri"/>
              </a:rPr>
              <a:t>Trakealkanyl</a:t>
            </a:r>
            <a:endParaRPr lang="sv-SE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642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457200" y="181648"/>
            <a:ext cx="8229600" cy="616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Sammanfattning </a:t>
            </a:r>
            <a:r>
              <a:rPr kumimoji="0" lang="sv-SE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dekanylering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457200" y="1212743"/>
            <a:ext cx="8229600" cy="3475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Funkar utan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kuff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Funkar med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talventil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Funkar med proppad kanyl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Sätt aldrig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talventil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på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kuffad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kanyl – patienten kvävs!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Proppa aldrig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kuffad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kanyl – patienten kvävs!</a:t>
            </a:r>
          </a:p>
        </p:txBody>
      </p:sp>
    </p:spTree>
    <p:extLst>
      <p:ext uri="{BB962C8B-B14F-4D97-AF65-F5344CB8AC3E}">
        <p14:creationId xmlns:p14="http://schemas.microsoft.com/office/powerpoint/2010/main" val="531663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1716374" y="325405"/>
            <a:ext cx="8229600" cy="5622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9pPr>
          </a:lstStyle>
          <a:p>
            <a:r>
              <a:rPr lang="sv-SE" b="1" kern="0" dirty="0"/>
              <a:t>Omläggning efter </a:t>
            </a:r>
            <a:r>
              <a:rPr lang="sv-SE" b="1" kern="0" dirty="0" err="1"/>
              <a:t>dekanylering</a:t>
            </a:r>
            <a:endParaRPr lang="sv-SE" b="1" kern="0" dirty="0"/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457200" y="1081006"/>
            <a:ext cx="8229600" cy="3274017"/>
          </a:xfrm>
          <a:prstGeom prst="rect">
            <a:avLst/>
          </a:prstGeom>
        </p:spPr>
        <p:txBody>
          <a:bodyPr/>
          <a:lstStyle>
            <a:lvl1pPr marL="107950" indent="-1079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725" indent="-1841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2pPr>
            <a:lvl3pPr marL="1257300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288000" indent="-288000">
              <a:spcBef>
                <a:spcPts val="1800"/>
              </a:spcBef>
            </a:pPr>
            <a:r>
              <a:rPr lang="sv-SE" sz="2200" kern="0" dirty="0"/>
              <a:t>Rengör</a:t>
            </a:r>
          </a:p>
          <a:p>
            <a:pPr marL="288000" indent="-288000">
              <a:spcBef>
                <a:spcPts val="1800"/>
              </a:spcBef>
            </a:pPr>
            <a:r>
              <a:rPr lang="sv-SE" sz="2200" kern="0" dirty="0"/>
              <a:t>Tejpa ihop</a:t>
            </a:r>
          </a:p>
          <a:p>
            <a:pPr marL="288000" indent="-288000">
              <a:spcBef>
                <a:spcPts val="1800"/>
              </a:spcBef>
            </a:pPr>
            <a:r>
              <a:rPr lang="sv-SE" sz="2200" kern="0" dirty="0"/>
              <a:t>Kompresser som tryck</a:t>
            </a:r>
          </a:p>
          <a:p>
            <a:pPr marL="288000" indent="-288000">
              <a:spcBef>
                <a:spcPts val="1800"/>
              </a:spcBef>
            </a:pPr>
            <a:r>
              <a:rPr lang="sv-SE" sz="2200" kern="0" dirty="0"/>
              <a:t>Kraftig tejp</a:t>
            </a:r>
          </a:p>
          <a:p>
            <a:pPr marL="288000" indent="-288000">
              <a:spcBef>
                <a:spcPts val="1800"/>
              </a:spcBef>
            </a:pPr>
            <a:r>
              <a:rPr lang="sv-SE" sz="2200" kern="0" dirty="0"/>
              <a:t>Byt många gånger per dag i början</a:t>
            </a:r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13" y="1328848"/>
            <a:ext cx="3612021" cy="20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76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172387" y="323037"/>
            <a:ext cx="8229600" cy="5622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9pPr>
          </a:lstStyle>
          <a:p>
            <a:pPr algn="ctr"/>
            <a:r>
              <a:rPr lang="sv-SE" kern="0" dirty="0"/>
              <a:t>Att leva med </a:t>
            </a:r>
            <a:r>
              <a:rPr lang="sv-SE" kern="0" dirty="0" err="1"/>
              <a:t>trak</a:t>
            </a:r>
            <a:endParaRPr lang="sv-SE" kern="0" dirty="0"/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914400" y="1102773"/>
            <a:ext cx="8229600" cy="3890076"/>
          </a:xfrm>
          <a:prstGeom prst="rect">
            <a:avLst/>
          </a:prstGeom>
        </p:spPr>
        <p:txBody>
          <a:bodyPr>
            <a:normAutofit/>
          </a:bodyPr>
          <a:lstStyle>
            <a:lvl1pPr marL="107950" indent="-1079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725" indent="-1841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2pPr>
            <a:lvl3pPr marL="1257300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sv-SE" sz="2400" kern="0" dirty="0"/>
              <a:t>Blir ett helt annat liv för patient och anhöriga:</a:t>
            </a:r>
          </a:p>
          <a:p>
            <a:pPr marL="288000" indent="-288000">
              <a:spcBef>
                <a:spcPts val="600"/>
              </a:spcBef>
            </a:pPr>
            <a:r>
              <a:rPr lang="sv-SE" sz="2400" kern="0" dirty="0"/>
              <a:t>Slem – inhalationer och </a:t>
            </a:r>
            <a:r>
              <a:rPr lang="sv-SE" sz="2400" kern="0" dirty="0" err="1"/>
              <a:t>rensugning</a:t>
            </a:r>
            <a:endParaRPr lang="sv-SE" sz="2400" kern="0" dirty="0"/>
          </a:p>
          <a:p>
            <a:pPr marL="288000" indent="-288000">
              <a:spcBef>
                <a:spcPts val="600"/>
              </a:spcBef>
            </a:pPr>
            <a:r>
              <a:rPr lang="sv-SE" sz="2400" kern="0" dirty="0"/>
              <a:t>Stopp – utbildning</a:t>
            </a:r>
          </a:p>
          <a:p>
            <a:pPr marL="288000" indent="-288000">
              <a:spcBef>
                <a:spcPts val="600"/>
              </a:spcBef>
            </a:pPr>
            <a:r>
              <a:rPr lang="sv-SE" sz="2400" kern="0" dirty="0"/>
              <a:t>Tal/kommunikation, sväljning, lukt och smak</a:t>
            </a:r>
          </a:p>
          <a:p>
            <a:pPr marL="288000" indent="-288000">
              <a:spcBef>
                <a:spcPts val="600"/>
              </a:spcBef>
            </a:pPr>
            <a:r>
              <a:rPr lang="sv-SE" sz="2400" kern="0" dirty="0"/>
              <a:t>Mycket material och omvårdnad</a:t>
            </a:r>
          </a:p>
          <a:p>
            <a:pPr marL="288000" indent="-288000">
              <a:spcBef>
                <a:spcPts val="600"/>
              </a:spcBef>
            </a:pPr>
            <a:r>
              <a:rPr lang="sv-SE" sz="2400" kern="0" dirty="0"/>
              <a:t>Undvika kyla och vatten</a:t>
            </a:r>
          </a:p>
        </p:txBody>
      </p:sp>
    </p:spTree>
    <p:extLst>
      <p:ext uri="{BB962C8B-B14F-4D97-AF65-F5344CB8AC3E}">
        <p14:creationId xmlns:p14="http://schemas.microsoft.com/office/powerpoint/2010/main" val="3463430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457200" y="298717"/>
            <a:ext cx="8229600" cy="5650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9pPr>
          </a:lstStyle>
          <a:p>
            <a:pPr algn="ctr"/>
            <a:r>
              <a:rPr lang="sv-SE" b="1" kern="0" dirty="0"/>
              <a:t>Bra att veta om </a:t>
            </a:r>
            <a:r>
              <a:rPr lang="sv-SE" b="1" kern="0" dirty="0" err="1"/>
              <a:t>trakad</a:t>
            </a:r>
            <a:r>
              <a:rPr lang="sv-SE" b="1" kern="0" dirty="0"/>
              <a:t> patient</a:t>
            </a: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449451" y="1013176"/>
            <a:ext cx="5444479" cy="327401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07950" indent="-1079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725" indent="-1841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2pPr>
            <a:lvl3pPr marL="1257300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288000" indent="-288000">
              <a:spcBef>
                <a:spcPts val="600"/>
              </a:spcBef>
            </a:pPr>
            <a:r>
              <a:rPr lang="sv-SE" sz="2000" kern="0" dirty="0"/>
              <a:t>Tex vid flytt från IVA till </a:t>
            </a:r>
            <a:r>
              <a:rPr lang="sv-SE" sz="2000" kern="0" dirty="0" err="1"/>
              <a:t>vårdavd</a:t>
            </a:r>
            <a:r>
              <a:rPr lang="sv-SE" sz="2000" kern="0" dirty="0"/>
              <a:t> eller från sjukhus till boende</a:t>
            </a:r>
          </a:p>
          <a:p>
            <a:pPr marL="288000" indent="-288000">
              <a:spcBef>
                <a:spcPts val="600"/>
              </a:spcBef>
            </a:pPr>
            <a:r>
              <a:rPr lang="sv-SE" sz="2000" kern="0" dirty="0"/>
              <a:t>Varför har patienten </a:t>
            </a:r>
            <a:r>
              <a:rPr lang="sv-SE" sz="2000" kern="0" dirty="0" err="1"/>
              <a:t>trakealkanyl</a:t>
            </a:r>
            <a:r>
              <a:rPr lang="sv-SE" sz="2000" kern="0" dirty="0"/>
              <a:t>? Tillfälligt eller permanent?</a:t>
            </a:r>
          </a:p>
          <a:p>
            <a:pPr marL="288000" indent="-288000">
              <a:spcBef>
                <a:spcPts val="600"/>
              </a:spcBef>
            </a:pPr>
            <a:r>
              <a:rPr lang="sv-SE" sz="2000" kern="0" dirty="0" err="1"/>
              <a:t>Trakeotomerades</a:t>
            </a:r>
            <a:r>
              <a:rPr lang="sv-SE" sz="2000" kern="0" dirty="0"/>
              <a:t> patienten nyligen eller för länge sedan?</a:t>
            </a:r>
          </a:p>
          <a:p>
            <a:pPr marL="288000" indent="-288000">
              <a:spcBef>
                <a:spcPts val="600"/>
              </a:spcBef>
            </a:pPr>
            <a:r>
              <a:rPr lang="sv-SE" sz="2000" kern="0" dirty="0"/>
              <a:t>Vilken typ av kanyl har patienten? </a:t>
            </a:r>
            <a:r>
              <a:rPr lang="sv-SE" sz="2000" kern="0" dirty="0" err="1"/>
              <a:t>Kuff</a:t>
            </a:r>
            <a:r>
              <a:rPr lang="sv-SE" sz="2000" kern="0" dirty="0"/>
              <a:t>? </a:t>
            </a:r>
            <a:r>
              <a:rPr lang="sv-SE" sz="2000" kern="0" dirty="0" err="1"/>
              <a:t>Talventil</a:t>
            </a:r>
            <a:r>
              <a:rPr lang="sv-SE" sz="2000" kern="0" dirty="0"/>
              <a:t>?</a:t>
            </a:r>
          </a:p>
          <a:p>
            <a:pPr marL="288000" indent="-288000">
              <a:spcBef>
                <a:spcPts val="600"/>
              </a:spcBef>
            </a:pPr>
            <a:r>
              <a:rPr lang="sv-SE" sz="2000" kern="0" dirty="0"/>
              <a:t>Behov av inhalationer och </a:t>
            </a:r>
            <a:r>
              <a:rPr lang="sv-SE" sz="2000" kern="0" dirty="0" err="1"/>
              <a:t>rensugning</a:t>
            </a:r>
            <a:r>
              <a:rPr lang="sv-SE" sz="2000" kern="0" dirty="0"/>
              <a:t>?</a:t>
            </a:r>
          </a:p>
          <a:p>
            <a:pPr marL="288000" indent="-288000">
              <a:spcBef>
                <a:spcPts val="600"/>
              </a:spcBef>
            </a:pPr>
            <a:r>
              <a:rPr lang="sv-SE" sz="2000" kern="0" dirty="0"/>
              <a:t>Detta kort ska följa med patienten och uppdateras vid förändringar</a:t>
            </a:r>
          </a:p>
          <a:p>
            <a:endParaRPr lang="sv-SE" kern="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06" y="2650182"/>
            <a:ext cx="2828540" cy="18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44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1B0521E-7D29-A3A1-E76A-FE825CA43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185" y="1898917"/>
            <a:ext cx="2054530" cy="1713124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9A1AA56-6E56-9818-6938-172B3BB17226}"/>
              </a:ext>
            </a:extLst>
          </p:cNvPr>
          <p:cNvSpPr txBox="1"/>
          <p:nvPr/>
        </p:nvSpPr>
        <p:spPr>
          <a:xfrm>
            <a:off x="1233293" y="760196"/>
            <a:ext cx="6832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Kan patienten prata eller hur kommunicerar vi annars?</a:t>
            </a:r>
          </a:p>
        </p:txBody>
      </p:sp>
    </p:spTree>
    <p:extLst>
      <p:ext uri="{BB962C8B-B14F-4D97-AF65-F5344CB8AC3E}">
        <p14:creationId xmlns:p14="http://schemas.microsoft.com/office/powerpoint/2010/main" val="181237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3CA16ACD-2D7E-43ED-D1E2-B1133B5B3767}"/>
              </a:ext>
            </a:extLst>
          </p:cNvPr>
          <p:cNvSpPr txBox="1"/>
          <p:nvPr/>
        </p:nvSpPr>
        <p:spPr>
          <a:xfrm>
            <a:off x="2484516" y="830917"/>
            <a:ext cx="4575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800" b="1" kern="0" dirty="0"/>
              <a:t>Inför hemgång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129166E-2EDD-3FAC-5DF2-CDAD93F7B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846" y="1530328"/>
            <a:ext cx="4381086" cy="29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54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668069" y="478239"/>
            <a:ext cx="3960440" cy="46679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828040">
              <a:spcBef>
                <a:spcPts val="1000"/>
              </a:spcBef>
              <a:spcAft>
                <a:spcPts val="0"/>
              </a:spcAft>
            </a:pPr>
            <a:r>
              <a:rPr lang="sv-SE" sz="800" b="1" dirty="0">
                <a:solidFill>
                  <a:srgbClr val="4F81B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UTRUSTNINGSLISTA</a:t>
            </a:r>
            <a:endParaRPr lang="sv-SE" sz="800" b="1" i="1" dirty="0">
              <a:solidFill>
                <a:srgbClr val="4F81BD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Bredvid den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trakeotomerade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patienten ska följande finnas:</a:t>
            </a:r>
            <a:endParaRPr lang="sv-SE" sz="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sv-SE" sz="800" b="1" dirty="0">
                <a:solidFill>
                  <a:srgbClr val="4F81B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FÖR ATT HANTERA AKUTA KOMPLIKATIONER  </a:t>
            </a:r>
            <a:endParaRPr lang="sv-SE" sz="800" b="1" i="1" dirty="0">
              <a:solidFill>
                <a:srgbClr val="4F81BD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Lista 1. Första veckan efter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trakeotomi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(då patienten vanligen ligger på IVA):</a:t>
            </a:r>
            <a:endParaRPr lang="sv-SE" sz="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Orala intubationstuber i samma storlek som kanylen plus en storlek mindre.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Utrustning för att kunna ventilera patienten vid behov.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Lampa, sax och ledare. </a:t>
            </a:r>
          </a:p>
          <a:p>
            <a:pPr marL="288000" lvl="0" indent="-288000"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Dessutom allt på lista 2 och 3. </a:t>
            </a:r>
            <a:endParaRPr lang="sv-SE" sz="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Lista 2. Alla patienter med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trakeostomi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på sjukhus:</a:t>
            </a:r>
            <a:endParaRPr lang="sv-SE" sz="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Nässpekulum med långa vingar eller Carléns hakar.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Syrgas och syrgasslang som kan kopplas till ”näsan”.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Xylocaingel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8000" lvl="0" indent="-288000"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Dessutom allt på lista 3.</a:t>
            </a:r>
            <a:endParaRPr lang="sv-SE" sz="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Lista 3. Alla patienter med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trakeostomi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v-SE" sz="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Extra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trakealkanyl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av samma sort som patienten har men en storlek mindre. 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Sug inkl. sugpåsar och slangar, sugkatetrar i rätt storlek.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Natriumklorid 9mg/ml för att kunna droppa i kanylen. 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ml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kuffspruta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om patienten har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kuffad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trakealkanyl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Infoblad ”Den här patienten är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trakeotomerad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som också har flödesschemat för stopp i kanyl på baksidan.</a:t>
            </a:r>
            <a:endParaRPr lang="sv-SE" sz="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8040" indent="828040">
              <a:spcBef>
                <a:spcPts val="1000"/>
              </a:spcBef>
              <a:spcAft>
                <a:spcPts val="0"/>
              </a:spcAft>
            </a:pPr>
            <a:r>
              <a:rPr lang="sv-SE" sz="800" b="1" dirty="0">
                <a:solidFill>
                  <a:srgbClr val="4F81B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FÖR SKÖTSEL </a:t>
            </a:r>
            <a:endParaRPr lang="sv-SE" sz="800" b="1" i="1" dirty="0">
              <a:solidFill>
                <a:srgbClr val="4F81BD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extra innerkanyl.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Fuktfilter = ”näsa”.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Talventil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(om patienten använder en sådan, ska ej finnas om patienten har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trakealkanyl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med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kuff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på grund av risk för förväxling och kvävning).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Inhalationsutrustning som passar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trakealkanylen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Rena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trakealkompresser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Nackband.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Muggar för rengöring och förvaring av innerkanyl.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Borstar och bomullspinnar eller kompresser för rengöring.</a:t>
            </a:r>
          </a:p>
          <a:p>
            <a:pPr marL="288000" lvl="0" indent="-288000">
              <a:buFont typeface="Calibri" panose="020F0502020204030204" pitchFamily="34" charset="0"/>
              <a:buChar char="-"/>
            </a:pP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Lista ”daglig omvårdnad av </a:t>
            </a:r>
            <a:r>
              <a:rPr lang="sv-SE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trakeostomi</a:t>
            </a:r>
            <a:r>
              <a:rPr lang="sv-SE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sv-SE" sz="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516303" y="94501"/>
            <a:ext cx="846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Dessa utrustnings- och beställningslistor hittas i dokumentet ”</a:t>
            </a:r>
            <a:r>
              <a:rPr lang="sv-SE" dirty="0" err="1"/>
              <a:t>trakeostomirutin</a:t>
            </a:r>
            <a:r>
              <a:rPr lang="sv-SE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6046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0C9CAE23-F381-FEB3-996D-ED9314B58BB4}"/>
              </a:ext>
            </a:extLst>
          </p:cNvPr>
          <p:cNvSpPr txBox="1"/>
          <p:nvPr/>
        </p:nvSpPr>
        <p:spPr>
          <a:xfrm>
            <a:off x="143838" y="1141909"/>
            <a:ext cx="39795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anose="020B0604020202020204" pitchFamily="34" charset="0"/>
              <a:buChar char="•"/>
            </a:pPr>
            <a:r>
              <a:rPr lang="sv-SE" sz="2400" dirty="0"/>
              <a:t>Var sitter </a:t>
            </a:r>
            <a:r>
              <a:rPr lang="sv-SE" sz="2400" dirty="0" err="1"/>
              <a:t>traken</a:t>
            </a:r>
            <a:r>
              <a:rPr lang="sv-SE" sz="2400" dirty="0"/>
              <a:t>?</a:t>
            </a:r>
          </a:p>
          <a:p>
            <a:pPr marL="288000" indent="-288000">
              <a:buFont typeface="Arial" panose="020B0604020202020204" pitchFamily="34" charset="0"/>
              <a:buChar char="•"/>
            </a:pPr>
            <a:r>
              <a:rPr lang="sv-SE" sz="2400" dirty="0"/>
              <a:t>Kan man prata med </a:t>
            </a:r>
            <a:r>
              <a:rPr lang="sv-SE" sz="2400" dirty="0" err="1"/>
              <a:t>trak</a:t>
            </a:r>
            <a:r>
              <a:rPr lang="sv-SE" sz="2400" dirty="0"/>
              <a:t>?</a:t>
            </a:r>
          </a:p>
          <a:p>
            <a:pPr marL="288000" indent="-288000">
              <a:buFont typeface="Arial" panose="020B0604020202020204" pitchFamily="34" charset="0"/>
              <a:buChar char="•"/>
            </a:pPr>
            <a:r>
              <a:rPr lang="sv-SE" sz="2400" dirty="0"/>
              <a:t>Kan man äta med </a:t>
            </a:r>
            <a:r>
              <a:rPr lang="sv-SE" sz="2400" dirty="0" err="1"/>
              <a:t>trak</a:t>
            </a:r>
            <a:r>
              <a:rPr lang="sv-SE" sz="2400" dirty="0"/>
              <a:t>?</a:t>
            </a:r>
          </a:p>
          <a:p>
            <a:pPr marL="288000" indent="-288000">
              <a:buFont typeface="Arial" panose="020B0604020202020204" pitchFamily="34" charset="0"/>
              <a:buChar char="•"/>
            </a:pPr>
            <a:r>
              <a:rPr lang="sv-SE" sz="2400" dirty="0"/>
              <a:t>Hur minska slem?</a:t>
            </a:r>
          </a:p>
          <a:p>
            <a:pPr marL="288000" indent="-288000">
              <a:buFont typeface="Arial" panose="020B0604020202020204" pitchFamily="34" charset="0"/>
              <a:buChar char="•"/>
            </a:pPr>
            <a:r>
              <a:rPr lang="sv-SE" sz="2400" dirty="0"/>
              <a:t>Hur åtgärda stopp?</a:t>
            </a:r>
          </a:p>
          <a:p>
            <a:pPr marL="288000" indent="-288000">
              <a:buFont typeface="Arial" panose="020B0604020202020204" pitchFamily="34" charset="0"/>
              <a:buChar char="•"/>
            </a:pPr>
            <a:r>
              <a:rPr lang="sv-SE" sz="2400" dirty="0"/>
              <a:t>Hur göra om </a:t>
            </a:r>
            <a:r>
              <a:rPr lang="sv-SE" sz="2400" dirty="0" err="1"/>
              <a:t>traken</a:t>
            </a:r>
            <a:r>
              <a:rPr lang="sv-SE" sz="2400" dirty="0"/>
              <a:t> åker ut?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BE1748A-A835-D892-3F2D-328B487BF2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23" y="1294544"/>
            <a:ext cx="3459580" cy="278278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0EB4A950-7357-3A1A-5582-D5E29FB534AA}"/>
              </a:ext>
            </a:extLst>
          </p:cNvPr>
          <p:cNvSpPr txBox="1"/>
          <p:nvPr/>
        </p:nvSpPr>
        <p:spPr>
          <a:xfrm>
            <a:off x="5897367" y="745384"/>
            <a:ext cx="2085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Finn ett fel: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50B37669-D6B8-6D26-C260-705DEBC4F0DA}"/>
              </a:ext>
            </a:extLst>
          </p:cNvPr>
          <p:cNvSpPr txBox="1">
            <a:spLocks/>
          </p:cNvSpPr>
          <p:nvPr/>
        </p:nvSpPr>
        <p:spPr>
          <a:xfrm>
            <a:off x="473133" y="236863"/>
            <a:ext cx="8485412" cy="5625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7620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9pPr>
          </a:lstStyle>
          <a:p>
            <a:r>
              <a:rPr lang="sv-SE" sz="2800" kern="0" dirty="0">
                <a:solidFill>
                  <a:schemeClr val="tx1"/>
                </a:solidFill>
              </a:rPr>
              <a:t>Repetition</a:t>
            </a:r>
          </a:p>
        </p:txBody>
      </p:sp>
    </p:spTree>
    <p:extLst>
      <p:ext uri="{BB962C8B-B14F-4D97-AF65-F5344CB8AC3E}">
        <p14:creationId xmlns:p14="http://schemas.microsoft.com/office/powerpoint/2010/main" val="448655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111906"/>
            <a:ext cx="8229600" cy="546772"/>
          </a:xfrm>
        </p:spPr>
        <p:txBody>
          <a:bodyPr>
            <a:normAutofit/>
          </a:bodyPr>
          <a:lstStyle/>
          <a:p>
            <a:r>
              <a:rPr lang="sv-SE" sz="2800" dirty="0">
                <a:solidFill>
                  <a:schemeClr val="tx1"/>
                </a:solidFill>
              </a:rPr>
              <a:t>Mer information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>
          <a:xfrm>
            <a:off x="395207" y="736170"/>
            <a:ext cx="8229600" cy="38435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07950" indent="-1079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725" indent="-1841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2pPr>
            <a:lvl3pPr marL="1257300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288000" indent="-288000">
              <a:spcBef>
                <a:spcPts val="0"/>
              </a:spcBef>
              <a:spcAft>
                <a:spcPts val="600"/>
              </a:spcAft>
            </a:pPr>
            <a:r>
              <a:rPr lang="sv-SE" sz="2200" kern="0" dirty="0"/>
              <a:t>Nationella rekommendationer </a:t>
            </a:r>
            <a:r>
              <a:rPr lang="sv-SE" sz="2200" kern="0" dirty="0" err="1"/>
              <a:t>trakeotomi</a:t>
            </a:r>
            <a:endParaRPr lang="sv-SE" sz="2200" kern="0" dirty="0"/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sv-SE" sz="2200" kern="0" dirty="0">
                <a:hlinkClick r:id="rId2"/>
              </a:rPr>
              <a:t>https://lof.se/patientsakerhet/vara-projekt/trakeotomi-rad-och-rekommendationer/</a:t>
            </a:r>
            <a:endParaRPr lang="sv-SE" sz="2200" kern="0" dirty="0"/>
          </a:p>
          <a:p>
            <a:pPr marL="0" indent="0">
              <a:spcBef>
                <a:spcPts val="0"/>
              </a:spcBef>
              <a:buFont typeface="Arial" charset="0"/>
              <a:buNone/>
            </a:pPr>
            <a:endParaRPr lang="sv-SE" sz="2200" kern="0" dirty="0"/>
          </a:p>
          <a:p>
            <a:pPr marL="288000" indent="-288000">
              <a:spcBef>
                <a:spcPts val="0"/>
              </a:spcBef>
              <a:spcAft>
                <a:spcPts val="600"/>
              </a:spcAft>
            </a:pPr>
            <a:r>
              <a:rPr lang="sv-SE" sz="2200" kern="0" dirty="0"/>
              <a:t>Vårdhandboken </a:t>
            </a:r>
            <a:r>
              <a:rPr lang="sv-SE" sz="2200" kern="0" dirty="0" err="1"/>
              <a:t>trakeostomi</a:t>
            </a:r>
            <a:endParaRPr lang="sv-SE" sz="2200" kern="0" dirty="0"/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sv-SE" sz="2200" kern="0" dirty="0">
                <a:hlinkClick r:id="rId3"/>
              </a:rPr>
              <a:t>https://www.vardhandboken.se/vard-och-behandling/luftvagar/trakeostomi/</a:t>
            </a:r>
            <a:endParaRPr lang="sv-SE" sz="2200" kern="0" dirty="0"/>
          </a:p>
          <a:p>
            <a:pPr marL="0" indent="0">
              <a:spcBef>
                <a:spcPts val="0"/>
              </a:spcBef>
              <a:buFont typeface="Arial" charset="0"/>
              <a:buNone/>
            </a:pPr>
            <a:endParaRPr lang="sv-SE" sz="2200" kern="0" dirty="0"/>
          </a:p>
          <a:p>
            <a:pPr>
              <a:spcBef>
                <a:spcPts val="0"/>
              </a:spcBef>
            </a:pPr>
            <a:r>
              <a:rPr lang="sv-SE" sz="2200" kern="0" dirty="0"/>
              <a:t>   Vårdgivarwebben: vårdprogram och riktlinjer, handböcker och manualer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sv-SE" sz="2200" dirty="0">
                <a:hlinkClick r:id="rId4"/>
              </a:rPr>
              <a:t>Öron-, näs- och halssjukdomar - Vårdgivarwebb Region Norrbotten</a:t>
            </a:r>
            <a:endParaRPr lang="sv-SE" sz="2200" kern="0" dirty="0"/>
          </a:p>
          <a:p>
            <a:pPr marL="0" indent="0">
              <a:buFont typeface="Arial" charset="0"/>
              <a:buNone/>
            </a:pPr>
            <a:endParaRPr lang="sv-SE" sz="2200" kern="0" dirty="0"/>
          </a:p>
          <a:p>
            <a:pPr marL="0" indent="0">
              <a:buFont typeface="Arial" charset="0"/>
              <a:buNone/>
            </a:pPr>
            <a:endParaRPr lang="sv-SE" kern="0" dirty="0"/>
          </a:p>
          <a:p>
            <a:pPr marL="0" indent="0">
              <a:buFont typeface="Arial" charset="0"/>
              <a:buNone/>
            </a:pPr>
            <a:endParaRPr lang="sv-SE" kern="0" dirty="0"/>
          </a:p>
          <a:p>
            <a:pPr marL="0" indent="0">
              <a:buFont typeface="Arial" charset="0"/>
              <a:buNone/>
            </a:pPr>
            <a:endParaRPr lang="sv-SE" kern="0" dirty="0"/>
          </a:p>
        </p:txBody>
      </p:sp>
    </p:spTree>
    <p:extLst>
      <p:ext uri="{BB962C8B-B14F-4D97-AF65-F5344CB8AC3E}">
        <p14:creationId xmlns:p14="http://schemas.microsoft.com/office/powerpoint/2010/main" val="214755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801214" y="154051"/>
            <a:ext cx="6765507" cy="684387"/>
          </a:xfrm>
        </p:spPr>
        <p:txBody>
          <a:bodyPr>
            <a:normAutofit/>
          </a:bodyPr>
          <a:lstStyle/>
          <a:p>
            <a:pPr algn="l"/>
            <a:r>
              <a:rPr lang="sv-SE" sz="2800" dirty="0">
                <a:solidFill>
                  <a:schemeClr val="tx1"/>
                </a:solidFill>
              </a:rPr>
              <a:t>Varför blir man </a:t>
            </a:r>
            <a:r>
              <a:rPr lang="sv-SE" sz="2800" dirty="0" err="1">
                <a:solidFill>
                  <a:schemeClr val="tx1"/>
                </a:solidFill>
              </a:rPr>
              <a:t>trakeotomerad</a:t>
            </a:r>
            <a:r>
              <a:rPr lang="sv-SE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>
          <a:xfrm>
            <a:off x="801214" y="1317139"/>
            <a:ext cx="79979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07950" indent="-1079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725" indent="-1841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2pPr>
            <a:lvl3pPr marL="1257300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sv-SE" sz="2200" b="1" kern="0" dirty="0"/>
              <a:t>Tillfälligt behov det vanligaste:</a:t>
            </a:r>
          </a:p>
          <a:p>
            <a:pPr marL="108000" indent="-288000">
              <a:spcBef>
                <a:spcPts val="0"/>
              </a:spcBef>
            </a:pPr>
            <a:r>
              <a:rPr lang="sv-SE" sz="2200" kern="0" dirty="0"/>
              <a:t>Lång ventilatortid på IVA</a:t>
            </a:r>
          </a:p>
          <a:p>
            <a:pPr marL="108000" indent="-288000">
              <a:spcBef>
                <a:spcPts val="0"/>
              </a:spcBef>
            </a:pPr>
            <a:r>
              <a:rPr lang="sv-SE" sz="2200" kern="0" dirty="0"/>
              <a:t>Högt luftvägshinder (tex allvarliga infektioner i halsen)</a:t>
            </a:r>
          </a:p>
          <a:p>
            <a:pPr marL="0" indent="0">
              <a:buFont typeface="Arial" charset="0"/>
              <a:buNone/>
            </a:pPr>
            <a:r>
              <a:rPr lang="sv-SE" sz="2200" b="1" kern="0" dirty="0"/>
              <a:t>Permanent behov ovanligare:</a:t>
            </a:r>
          </a:p>
          <a:p>
            <a:pPr indent="-288000">
              <a:spcBef>
                <a:spcPts val="0"/>
              </a:spcBef>
            </a:pPr>
            <a:r>
              <a:rPr lang="sv-SE" sz="2200" kern="0" dirty="0"/>
              <a:t>Svår neurologisk sjukdom (tex ALS)</a:t>
            </a:r>
          </a:p>
          <a:p>
            <a:pPr indent="-288000">
              <a:spcBef>
                <a:spcPts val="0"/>
              </a:spcBef>
            </a:pPr>
            <a:r>
              <a:rPr lang="sv-SE" sz="2200" kern="0" dirty="0"/>
              <a:t>Svår lungfunktionsnedsättning</a:t>
            </a:r>
          </a:p>
          <a:p>
            <a:pPr indent="-288000">
              <a:spcBef>
                <a:spcPts val="0"/>
              </a:spcBef>
            </a:pPr>
            <a:r>
              <a:rPr lang="sv-SE" sz="2200" kern="0" dirty="0"/>
              <a:t>Luftvägshinder som kvarstår (tex icke-botbar tumör i halsen) </a:t>
            </a:r>
          </a:p>
          <a:p>
            <a:pPr marL="0" indent="0">
              <a:buFont typeface="Arial" charset="0"/>
              <a:buNone/>
            </a:pPr>
            <a:endParaRPr lang="sv-SE" kern="0" dirty="0"/>
          </a:p>
          <a:p>
            <a:pPr marL="0" indent="0">
              <a:buFont typeface="Arial" charset="0"/>
              <a:buNone/>
            </a:pPr>
            <a:endParaRPr lang="sv-SE" kern="0" dirty="0"/>
          </a:p>
          <a:p>
            <a:endParaRPr lang="sv-SE" kern="0" dirty="0"/>
          </a:p>
          <a:p>
            <a:endParaRPr lang="sv-SE" kern="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12" y="341583"/>
            <a:ext cx="1633060" cy="16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268379" y="1125144"/>
            <a:ext cx="6505997" cy="2055377"/>
          </a:xfrm>
        </p:spPr>
        <p:txBody>
          <a:bodyPr/>
          <a:lstStyle/>
          <a:p>
            <a:endParaRPr lang="sv-SE" dirty="0">
              <a:hlinkClick r:id="rId2"/>
            </a:endParaRPr>
          </a:p>
          <a:p>
            <a:r>
              <a:rPr lang="sv-SE" dirty="0"/>
              <a:t>Film: Hur ser det ut inuti halsen?</a:t>
            </a:r>
          </a:p>
          <a:p>
            <a:r>
              <a:rPr lang="sv-SE" sz="3200" dirty="0"/>
              <a:t> </a:t>
            </a:r>
            <a:r>
              <a:rPr lang="sv-SE" dirty="0">
                <a:hlinkClick r:id="rId2"/>
              </a:rPr>
              <a:t>https://www.youtube.com/watch?v=CwlTOTDWesA</a:t>
            </a:r>
            <a:endParaRPr lang="sv-SE" dirty="0"/>
          </a:p>
          <a:p>
            <a:endParaRPr lang="sv-SE" dirty="0"/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1276471" y="606056"/>
            <a:ext cx="6497905" cy="745501"/>
          </a:xfrm>
        </p:spPr>
        <p:txBody>
          <a:bodyPr/>
          <a:lstStyle/>
          <a:p>
            <a:br>
              <a:rPr lang="sv-SE" dirty="0"/>
            </a:br>
            <a:br>
              <a:rPr lang="sv-SE" dirty="0"/>
            </a:b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7043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268379" y="1125144"/>
            <a:ext cx="6505997" cy="2055377"/>
          </a:xfrm>
        </p:spPr>
        <p:txBody>
          <a:bodyPr/>
          <a:lstStyle/>
          <a:p>
            <a:endParaRPr lang="sv-SE" dirty="0">
              <a:hlinkClick r:id="rId5"/>
            </a:endParaRPr>
          </a:p>
          <a:p>
            <a:endParaRPr lang="sv-SE" dirty="0"/>
          </a:p>
        </p:txBody>
      </p:sp>
      <p:pic>
        <p:nvPicPr>
          <p:cNvPr id="2" name="iva trakealfilm">
            <a:hlinkClick r:id="" action="ppaction://media"/>
            <a:extLst>
              <a:ext uri="{FF2B5EF4-FFF2-40B4-BE49-F238E27FC236}">
                <a16:creationId xmlns:a16="http://schemas.microsoft.com/office/drawing/2014/main" id="{DA3394EE-0111-156E-0A72-7E8D7072BD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2633" y="1264433"/>
            <a:ext cx="4978734" cy="287334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ECDB126-664F-C64C-7E38-9AC514277750}"/>
              </a:ext>
            </a:extLst>
          </p:cNvPr>
          <p:cNvSpPr txBox="1"/>
          <p:nvPr/>
        </p:nvSpPr>
        <p:spPr>
          <a:xfrm>
            <a:off x="2233733" y="540369"/>
            <a:ext cx="4575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62000" fontAlgn="base">
              <a:spcBef>
                <a:spcPct val="0"/>
              </a:spcBef>
              <a:spcAft>
                <a:spcPct val="0"/>
              </a:spcAft>
            </a:pPr>
            <a:r>
              <a:rPr lang="sv-SE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Trakealfilm</a:t>
            </a:r>
            <a:endParaRPr lang="sv-SE" sz="32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21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319002" y="299142"/>
            <a:ext cx="6497905" cy="605319"/>
          </a:xfrm>
        </p:spPr>
        <p:txBody>
          <a:bodyPr/>
          <a:lstStyle/>
          <a:p>
            <a:r>
              <a:rPr lang="sv-SE" sz="2800" dirty="0" err="1">
                <a:solidFill>
                  <a:schemeClr val="tx1"/>
                </a:solidFill>
              </a:rPr>
              <a:t>Trakealkanyler</a:t>
            </a:r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DBDC90E3-6514-C1BD-FE21-25AE1A697FBD}"/>
              </a:ext>
            </a:extLst>
          </p:cNvPr>
          <p:cNvSpPr txBox="1">
            <a:spLocks/>
          </p:cNvSpPr>
          <p:nvPr/>
        </p:nvSpPr>
        <p:spPr>
          <a:xfrm>
            <a:off x="568623" y="1057818"/>
            <a:ext cx="4369426" cy="2554386"/>
          </a:xfrm>
          <a:prstGeom prst="rect">
            <a:avLst/>
          </a:prstGeom>
        </p:spPr>
        <p:txBody>
          <a:bodyPr/>
          <a:lstStyle>
            <a:lvl1pPr marL="107950" indent="-1079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725" indent="-1841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2pPr>
            <a:lvl3pPr marL="1257300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spcBef>
                <a:spcPts val="1800"/>
              </a:spcBef>
            </a:pPr>
            <a:r>
              <a:rPr lang="sv-SE" sz="2000" kern="0" dirty="0"/>
              <a:t>Med och utan </a:t>
            </a:r>
            <a:r>
              <a:rPr lang="sv-SE" sz="2000" kern="0" dirty="0" err="1"/>
              <a:t>kuff</a:t>
            </a:r>
            <a:endParaRPr lang="sv-SE" sz="2000" kern="0" dirty="0"/>
          </a:p>
          <a:p>
            <a:pPr marL="0" indent="0">
              <a:buFont typeface="Arial" charset="0"/>
              <a:buNone/>
            </a:pPr>
            <a:endParaRPr lang="sv-SE" sz="2000" kern="0" dirty="0"/>
          </a:p>
          <a:p>
            <a:pPr marL="0" indent="0">
              <a:buNone/>
            </a:pPr>
            <a:endParaRPr lang="sv-SE" sz="2000" kern="0" dirty="0"/>
          </a:p>
          <a:p>
            <a:r>
              <a:rPr lang="sv-SE" sz="2000" kern="0" dirty="0"/>
              <a:t>Innerkanyl</a:t>
            </a:r>
          </a:p>
          <a:p>
            <a:pPr marL="0" indent="0">
              <a:buFont typeface="Arial" charset="0"/>
              <a:buNone/>
            </a:pPr>
            <a:endParaRPr lang="sv-SE" kern="0" dirty="0"/>
          </a:p>
          <a:p>
            <a:pPr marL="0" indent="0">
              <a:buFont typeface="Arial" charset="0"/>
              <a:buNone/>
            </a:pPr>
            <a:endParaRPr lang="sv-SE" kern="0" dirty="0"/>
          </a:p>
          <a:p>
            <a:pPr marL="0" indent="0">
              <a:buFont typeface="Arial" charset="0"/>
              <a:buNone/>
            </a:pPr>
            <a:r>
              <a:rPr lang="sv-SE" kern="0" dirty="0"/>
              <a:t> </a:t>
            </a:r>
          </a:p>
          <a:p>
            <a:pPr marL="0" indent="0">
              <a:buFont typeface="Arial" charset="0"/>
              <a:buNone/>
            </a:pPr>
            <a:endParaRPr lang="sv-SE" kern="0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0805C1EC-0712-8C7B-2251-2C317DEBB589}"/>
              </a:ext>
            </a:extLst>
          </p:cNvPr>
          <p:cNvSpPr txBox="1">
            <a:spLocks/>
          </p:cNvSpPr>
          <p:nvPr/>
        </p:nvSpPr>
        <p:spPr>
          <a:xfrm>
            <a:off x="390642" y="203441"/>
            <a:ext cx="8644027" cy="4399136"/>
          </a:xfrm>
          <a:prstGeom prst="rect">
            <a:avLst/>
          </a:prstGeom>
        </p:spPr>
        <p:txBody>
          <a:bodyPr/>
          <a:lstStyle>
            <a:lvl1pPr marL="107950" indent="-1079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725" indent="-1841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2pPr>
            <a:lvl3pPr marL="1257300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spcBef>
                <a:spcPts val="1800"/>
              </a:spcBef>
              <a:buFont typeface="Arial" charset="0"/>
              <a:buNone/>
            </a:pPr>
            <a:r>
              <a:rPr lang="sv-SE" kern="0" dirty="0"/>
              <a:t> </a:t>
            </a:r>
          </a:p>
          <a:p>
            <a:pPr marL="0" indent="0">
              <a:buFont typeface="Arial" charset="0"/>
              <a:buNone/>
            </a:pPr>
            <a:endParaRPr lang="sv-SE" kern="0" dirty="0"/>
          </a:p>
        </p:txBody>
      </p:sp>
      <p:pic>
        <p:nvPicPr>
          <p:cNvPr id="12" name="Picture 2" descr="\\nll.se\hemkataloger\katalog1\martoi01\USF\Skrivbord\BlueLineULTRAsuction.jpg">
            <a:extLst>
              <a:ext uri="{FF2B5EF4-FFF2-40B4-BE49-F238E27FC236}">
                <a16:creationId xmlns:a16="http://schemas.microsoft.com/office/drawing/2014/main" id="{27F2BD28-7814-6438-91CA-CFE04D4CB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38" y="869700"/>
            <a:ext cx="2034896" cy="202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nll.se\hemkataloger\katalog1\martoi01\USF\Skrivbord\Stor utbildning om trakealkanyl\Vanlig Portex.jpg">
            <a:extLst>
              <a:ext uri="{FF2B5EF4-FFF2-40B4-BE49-F238E27FC236}">
                <a16:creationId xmlns:a16="http://schemas.microsoft.com/office/drawing/2014/main" id="{3421B95A-0AE2-850E-75B5-76E1F8CE9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419" y="640693"/>
            <a:ext cx="2179114" cy="229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objekt 13" descr="\\nll.se\hemkataloger\katalog1\martoi01\USF\Skrivbord\images.jpg">
            <a:extLst>
              <a:ext uri="{FF2B5EF4-FFF2-40B4-BE49-F238E27FC236}">
                <a16:creationId xmlns:a16="http://schemas.microsoft.com/office/drawing/2014/main" id="{33DA47D1-2E17-3296-1510-1D93F604598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56" y="3200454"/>
            <a:ext cx="2454002" cy="89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CE9C6E45-D533-B3D4-2433-4DEF2D65E1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531" y="3200454"/>
            <a:ext cx="2454002" cy="113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53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EBB78C-D87C-544F-F5C6-305701D68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Genomgång </a:t>
            </a:r>
            <a:r>
              <a:rPr lang="sv-SE" dirty="0" err="1"/>
              <a:t>trakealkanyler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EC51DB7-72BA-3C3D-5E87-4648EF008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09794" y="2353788"/>
            <a:ext cx="6505997" cy="688539"/>
          </a:xfrm>
        </p:spPr>
        <p:txBody>
          <a:bodyPr/>
          <a:lstStyle/>
          <a:p>
            <a:r>
              <a:rPr lang="sv-SE" dirty="0">
                <a:latin typeface="Arial"/>
                <a:cs typeface="Arial"/>
                <a:hlinkClick r:id="rId2"/>
              </a:rPr>
              <a:t>Film - ÖNH-kliniken, Region Blekinge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832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57200" y="138226"/>
            <a:ext cx="8229600" cy="550310"/>
          </a:xfrm>
        </p:spPr>
        <p:txBody>
          <a:bodyPr>
            <a:normAutofit/>
          </a:bodyPr>
          <a:lstStyle/>
          <a:p>
            <a:r>
              <a:rPr lang="sv-SE" sz="2800" dirty="0" err="1">
                <a:solidFill>
                  <a:schemeClr val="tx1"/>
                </a:solidFill>
              </a:rPr>
              <a:t>Kuffad</a:t>
            </a:r>
            <a:r>
              <a:rPr lang="sv-SE" sz="2800" dirty="0">
                <a:solidFill>
                  <a:schemeClr val="tx1"/>
                </a:solidFill>
              </a:rPr>
              <a:t> eller </a:t>
            </a:r>
            <a:r>
              <a:rPr lang="sv-SE" sz="2800" dirty="0" err="1">
                <a:solidFill>
                  <a:schemeClr val="tx1"/>
                </a:solidFill>
              </a:rPr>
              <a:t>okuffad</a:t>
            </a:r>
            <a:r>
              <a:rPr lang="sv-SE" sz="2800" dirty="0">
                <a:solidFill>
                  <a:schemeClr val="tx1"/>
                </a:solidFill>
              </a:rPr>
              <a:t> kanyl?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11" y="1178886"/>
            <a:ext cx="2091128" cy="232958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65" y="1178886"/>
            <a:ext cx="2024857" cy="23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78914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Norrbotten_blå">
  <a:themeElements>
    <a:clrScheme name="Region Norrbotten blandad">
      <a:dk1>
        <a:srgbClr val="000000"/>
      </a:dk1>
      <a:lt1>
        <a:srgbClr val="FFFFFF"/>
      </a:lt1>
      <a:dk2>
        <a:srgbClr val="403D45"/>
      </a:dk2>
      <a:lt2>
        <a:srgbClr val="D0D1CD"/>
      </a:lt2>
      <a:accent1>
        <a:srgbClr val="0070C0"/>
      </a:accent1>
      <a:accent2>
        <a:srgbClr val="F8951F"/>
      </a:accent2>
      <a:accent3>
        <a:srgbClr val="83C55B"/>
      </a:accent3>
      <a:accent4>
        <a:srgbClr val="7F7F7F"/>
      </a:accent4>
      <a:accent5>
        <a:srgbClr val="403D45"/>
      </a:accent5>
      <a:accent6>
        <a:srgbClr val="C0C0BD"/>
      </a:accent6>
      <a:hlink>
        <a:srgbClr val="0070C0"/>
      </a:hlink>
      <a:folHlink>
        <a:srgbClr val="7F7F7F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/>
        </a:defPPr>
      </a:lstStyle>
    </a:txDef>
  </a:objectDefaults>
  <a:extraClrSchemeLst>
    <a:extraClrScheme>
      <a:clrScheme name="vit med jpglogga 180_ny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t med jpglogga 180_ny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a av 1Kopia av MALL_VI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8">
        <a:dk1>
          <a:srgbClr val="003399"/>
        </a:dk1>
        <a:lt1>
          <a:srgbClr val="0D68B0"/>
        </a:lt1>
        <a:dk2>
          <a:srgbClr val="FFFFFF"/>
        </a:dk2>
        <a:lt2>
          <a:srgbClr val="969696"/>
        </a:lt2>
        <a:accent1>
          <a:srgbClr val="969696"/>
        </a:accent1>
        <a:accent2>
          <a:srgbClr val="FFFF99"/>
        </a:accent2>
        <a:accent3>
          <a:srgbClr val="AAB9D4"/>
        </a:accent3>
        <a:accent4>
          <a:srgbClr val="002A82"/>
        </a:accent4>
        <a:accent5>
          <a:srgbClr val="C9C9C9"/>
        </a:accent5>
        <a:accent6>
          <a:srgbClr val="E7E78A"/>
        </a:accent6>
        <a:hlink>
          <a:srgbClr val="99FF99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9">
        <a:dk1>
          <a:srgbClr val="969696"/>
        </a:dk1>
        <a:lt1>
          <a:srgbClr val="FFFFFF"/>
        </a:lt1>
        <a:dk2>
          <a:srgbClr val="0D68B0"/>
        </a:dk2>
        <a:lt2>
          <a:srgbClr val="FFFFFF"/>
        </a:lt2>
        <a:accent1>
          <a:srgbClr val="969696"/>
        </a:accent1>
        <a:accent2>
          <a:srgbClr val="FFFF99"/>
        </a:accent2>
        <a:accent3>
          <a:srgbClr val="AAB9D4"/>
        </a:accent3>
        <a:accent4>
          <a:srgbClr val="DADADA"/>
        </a:accent4>
        <a:accent5>
          <a:srgbClr val="C9C9C9"/>
        </a:accent5>
        <a:accent6>
          <a:srgbClr val="E7E78A"/>
        </a:accent6>
        <a:hlink>
          <a:srgbClr val="99FF99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a av 1Kopia av MALL_VIT 10">
        <a:dk1>
          <a:srgbClr val="969696"/>
        </a:dk1>
        <a:lt1>
          <a:srgbClr val="FFFFFF"/>
        </a:lt1>
        <a:dk2>
          <a:srgbClr val="0D68B0"/>
        </a:dk2>
        <a:lt2>
          <a:srgbClr val="FFFFFF"/>
        </a:lt2>
        <a:accent1>
          <a:srgbClr val="969696"/>
        </a:accent1>
        <a:accent2>
          <a:srgbClr val="0D68B0"/>
        </a:accent2>
        <a:accent3>
          <a:srgbClr val="AAB9D4"/>
        </a:accent3>
        <a:accent4>
          <a:srgbClr val="DADADA"/>
        </a:accent4>
        <a:accent5>
          <a:srgbClr val="C9C9C9"/>
        </a:accent5>
        <a:accent6>
          <a:srgbClr val="0B5E9F"/>
        </a:accent6>
        <a:hlink>
          <a:srgbClr val="99FF99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a av 1Kopia av MALL_VIT 11">
        <a:dk1>
          <a:srgbClr val="FFFFFF"/>
        </a:dk1>
        <a:lt1>
          <a:srgbClr val="FFFFFF"/>
        </a:lt1>
        <a:dk2>
          <a:srgbClr val="FFFFFF"/>
        </a:dk2>
        <a:lt2>
          <a:srgbClr val="969696"/>
        </a:lt2>
        <a:accent1>
          <a:srgbClr val="969696"/>
        </a:accent1>
        <a:accent2>
          <a:srgbClr val="0D68B0"/>
        </a:accent2>
        <a:accent3>
          <a:srgbClr val="FFFFFF"/>
        </a:accent3>
        <a:accent4>
          <a:srgbClr val="DADADA"/>
        </a:accent4>
        <a:accent5>
          <a:srgbClr val="C9C9C9"/>
        </a:accent5>
        <a:accent6>
          <a:srgbClr val="0B5E9F"/>
        </a:accent6>
        <a:hlink>
          <a:srgbClr val="99FF99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12">
        <a:dk1>
          <a:srgbClr val="969696"/>
        </a:dk1>
        <a:lt1>
          <a:srgbClr val="FFFFFF"/>
        </a:lt1>
        <a:dk2>
          <a:srgbClr val="0D68B0"/>
        </a:dk2>
        <a:lt2>
          <a:srgbClr val="FFFFFF"/>
        </a:lt2>
        <a:accent1>
          <a:srgbClr val="969696"/>
        </a:accent1>
        <a:accent2>
          <a:srgbClr val="0D68B0"/>
        </a:accent2>
        <a:accent3>
          <a:srgbClr val="AAB9D4"/>
        </a:accent3>
        <a:accent4>
          <a:srgbClr val="DADADA"/>
        </a:accent4>
        <a:accent5>
          <a:srgbClr val="C9C9C9"/>
        </a:accent5>
        <a:accent6>
          <a:srgbClr val="0B5E9F"/>
        </a:accent6>
        <a:hlink>
          <a:srgbClr val="FFFFFF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LLDiarienummer xmlns="http://schemas.microsoft.com/sharepoint/v3" xsi:nil="true"/>
    <VersionComment xmlns="http://schemas.microsoft.com/sharepoint/v3" xsi:nil="true"/>
    <NLLInformationclass xmlns="http://schemas.microsoft.com/sharepoint/v3">Publik</NLLInformationclass>
    <AnsvarigQuickpart xmlns="http://schemas.microsoft.com/sharepoint/v3">Katarina Johansson, Anja Lindgren</AnsvarigQuickpart>
    <NLLPublished xmlns="http://schemas.microsoft.com/sharepoint/v3" xsi:nil="true"/>
    <NLLStakeholder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Region Norrbotten</TermName>
          <TermId xmlns="http://schemas.microsoft.com/office/infopath/2007/PartnerControls">2ac66d7d-7456-4491-b0c4-3e1d538f92db</TermId>
        </TermInfo>
        <TermInfo xmlns="http://schemas.microsoft.com/office/infopath/2007/PartnerControls">
          <TermName xmlns="http://schemas.microsoft.com/office/infopath/2007/PartnerControls">Öron- näs- och halssjukvård länsklinik</TermName>
          <TermId xmlns="http://schemas.microsoft.com/office/infopath/2007/PartnerControls">1a4f740c-684e-4228-83ea-89faffd6dfd0</TermId>
        </TermInfo>
      </Terms>
    </NLLStakeholderTaxHTField0>
    <NLLInformationCollectionTaxHTField0 xmlns="http://schemas.microsoft.com/sharepoint/v3">
      <Terms xmlns="http://schemas.microsoft.com/office/infopath/2007/PartnerControls"/>
    </NLLInformationCollectionTaxHTField0>
    <NLLPublishDateQuickpart xmlns="http://schemas.microsoft.com/sharepoint/v3">2024-12-18</NLLPublishDateQuickpart>
    <NLLThinningTime xmlns="http://schemas.microsoft.com/sharepoint/v3">2027-12-17T23:00:00+00:00</NLLThinningTime>
    <NLLPublishingstatus xmlns="http://schemas.microsoft.com/sharepoint/v3">Publicerad</NLLPublishingstatus>
    <NLLEstablishedByQuickpart xmlns="http://schemas.microsoft.com/sharepoint/v3">Johanna Nyberg Larsson</NLLEstablishedByQuickpart>
    <NLLProducerPlace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Öron- näs- och halssjukvård länsklinik</TermName>
          <TermId xmlns="http://schemas.microsoft.com/office/infopath/2007/PartnerControls">6beee14f-858a-43ec-b349-fd6d66270022</TermId>
        </TermInfo>
      </Terms>
    </NLLProducerPlaceTaxHTField0>
    <NLLPublishDate xmlns="http://schemas.microsoft.com/sharepoint/v3">2024-12-17T23:00:00+00:00</NLLPublishDate>
    <NLLDocumentType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Information</TermName>
          <TermId xmlns="http://schemas.microsoft.com/office/infopath/2007/PartnerControls">57688ad1-3070-4f9b-930d-380ac1e3f4f2</TermId>
        </TermInfo>
      </Terms>
    </NLLDocumentTypeTaxHTField0>
    <prdProcessTaxHTField0 xmlns="http://schemas.microsoft.com/sharepoint/v3">
      <Terms xmlns="http://schemas.microsoft.com/office/infopath/2007/PartnerControls"/>
    </prdProcessTaxHTField0>
    <NLLVersion xmlns="http://schemas.microsoft.com/sharepoint/v3">9.0</NLLVersion>
    <NLLEstablishedBy xmlns="http://schemas.microsoft.com/sharepoint/v3">
      <UserInfo>
        <DisplayName>Johanna Nyberg Larsson</DisplayName>
        <AccountId>1776</AccountId>
        <AccountType/>
      </UserInfo>
    </NLLEstablishedBy>
    <NLLLockWorkflows xmlns="http://schemas.microsoft.com/sharepoint/v3">false</NLLLockWorkflows>
    <NLLModifiedBy xmlns="http://schemas.microsoft.com/sharepoint/v3">Johanna Nyberg Larsson</NLLModifiedBy>
    <NLLDocumentIDValue xmlns="http://schemas.microsoft.com/sharepoint/v3">lsornaha-4-137</NLLDocumentIDValue>
    <TaxKeywordTaxHTField xmlns="c7918ce9-5289-4a18-805d-4141408e948c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track</TermName>
          <TermId xmlns="http://schemas.microsoft.com/office/infopath/2007/PartnerControls">6140a670-2255-4158-890c-6129ed7a1e8a</TermId>
        </TermInfo>
        <TermInfo xmlns="http://schemas.microsoft.com/office/infopath/2007/PartnerControls">
          <TermName xmlns="http://schemas.microsoft.com/office/infopath/2007/PartnerControls">tracheostomi</TermName>
          <TermId xmlns="http://schemas.microsoft.com/office/infopath/2007/PartnerControls">e77abd05-6c5d-45c6-ba28-549c2f2a5601</TermId>
        </TermInfo>
        <TermInfo xmlns="http://schemas.microsoft.com/office/infopath/2007/PartnerControls">
          <TermName xmlns="http://schemas.microsoft.com/office/infopath/2007/PartnerControls">trackeostomi</TermName>
          <TermId xmlns="http://schemas.microsoft.com/office/infopath/2007/PartnerControls">3da22844-b3e8-4a8a-b2bb-c2075f56e735</TermId>
        </TermInfo>
      </Terms>
    </TaxKeywordTaxHTField>
    <_dlc_DocId xmlns="c7918ce9-5289-4a18-805d-4141408e948c">lsornaha-4-137</_dlc_DocId>
    <_dlc_DocIdUrl xmlns="c7918ce9-5289-4a18-805d-4141408e948c">
      <Url>http://spportal.extvis.local/process/administrativ/_layouts/15/DocIdRedir.aspx?ID=lsornaha-4-137</Url>
      <Description>lsornaha-4-137</Description>
    </_dlc_DocIdUrl>
    <_dlc_DocIdPersistId xmlns="c7918ce9-5289-4a18-805d-4141408e948c">true</_dlc_DocIdPersistId>
    <_dlc_ExpireDateSaved xmlns="http://schemas.microsoft.com/sharepoint/v3" xsi:nil="true"/>
    <_dlc_ExpireDate xmlns="http://schemas.microsoft.com/sharepoint/v3">2028-01-17T23:00:00+00:00</_dlc_ExpireDate>
    <VISResponsible xmlns="e1dec489-f745-4ed5-9c00-958a11aea6df">
      <UserInfo>
        <DisplayName>Katarina Johansson</DisplayName>
        <AccountId>1125</AccountId>
        <AccountType/>
      </UserInfo>
      <UserInfo>
        <DisplayName>Anja Lindgren</DisplayName>
        <AccountId>1197</AccountId>
        <AccountType/>
      </UserInfo>
    </VISResponsible>
    <VIS_DocumentId xmlns="e1dec489-f745-4ed5-9c00-958a11aea6df">
      <Url>https://samarbeta.nll.se/producentplats/div-ls-bas-ornaha/_layouts/15/DocIdRedir.aspx?ID=lsornaha-4-137</Url>
      <Description>lsornaha-4-137</Description>
    </VIS_DocumentId>
    <DocumentStatus xmlns="e1dec489-f745-4ed5-9c00-958a11aea6df">
      <Url>https://samarbeta.nll.se/producentplats/div-ls-bas-ornaha/_layouts/15/wrkstat.aspx?List=7937ed8a-8223-4bdc-9fda-9e751e01dafd&amp;WorkflowInstanceName=75044400-0260-4557-9482-7d3a065899b2</Url>
      <Description>Publicerad</Description>
    </DocumentStatus>
    <_dlc_Exempt xmlns="http://schemas.microsoft.com/sharepoint/v3">false</_dlc_Exempt>
  </documentManagement>
</p:properties>
</file>

<file path=customXml/item3.xml><?xml version="1.0" encoding="utf-8"?>
<?mso-contentType ?>
<p:Policy xmlns:p="office.server.policy" id="" local="true">
  <p:Name>Informerande</p:Name>
  <p:Description/>
  <p:Statement/>
  <p:PolicyItems>
    <p:PolicyItem featureId="Microsoft.Office.RecordsManagement.PolicyFeatures.Expiration" staticId="0x010100D7963E0E5B7A40E5AEA07389401D709F007B1238BBD93543428C20870054E92DBF|1214505165" UniqueId="15436f43-43ec-43f4-afa0-3fdfa097cfae">
      <p:Name>Bevarande</p:Name>
      <p:Description>Automatisk schemaläggning av innehåll som ska bearbetas, och utföra en bevarandeåtgärd på innehåll som har nått sitt förfallodatum.</p:Description>
      <p:CustomData>
        <Schedules nextStageId="3" default="true">
          <Schedule type="Default">
            <stages>
              <data stageId="1" recur="true" offset="36" unit="months">
                <formula id="Microsoft.Office.RecordsManagement.PolicyFeatures.Expiration.Formula.BuiltIn">
                  <number>0</number>
                  <property>NLLThinningTime</property>
                  <propertyid>2793489f-7251-475b-a975-480031914936</propertyid>
                  <period>months</period>
                </formula>
                <action type="workflow" id="d9837362-db90-41fe-8d27-3f4e28fd673a"/>
              </data>
              <data stageId="2">
                <formula id="Microsoft.Office.RecordsManagement.PolicyFeatures.Expiration.Formula.BuiltIn">
                  <number>1</number>
                  <property>NLLThinningTime</property>
                  <propertyid>2793489f-7251-475b-a975-480031914936</propertyid>
                  <period>months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Informerande dokument" ma:contentTypeID="0x010100D7963E0E5B7A40E5AEA07389401D709F007B1238BBD93543428C20870054E92DBF0100907CEEA6569A954C976B7824CE75F91F" ma:contentTypeVersion="1901" ma:contentTypeDescription="Informerande dokument" ma:contentTypeScope="" ma:versionID="54a2079b55b7bd76b90633773e759fa5">
  <xsd:schema xmlns:xsd="http://www.w3.org/2001/XMLSchema" xmlns:xs="http://www.w3.org/2001/XMLSchema" xmlns:p="http://schemas.microsoft.com/office/2006/metadata/properties" xmlns:ns1="http://schemas.microsoft.com/sharepoint/v3" xmlns:ns2="c7918ce9-5289-4a18-805d-4141408e948c" xmlns:ns3="e1dec489-f745-4ed5-9c00-958a11aea6df" targetNamespace="http://schemas.microsoft.com/office/2006/metadata/properties" ma:root="true" ma:fieldsID="d052ae17b1df756978299c856456e693" ns1:_="" ns2:_="" ns3:_="">
    <xsd:import namespace="http://schemas.microsoft.com/sharepoint/v3"/>
    <xsd:import namespace="c7918ce9-5289-4a18-805d-4141408e948c"/>
    <xsd:import namespace="e1dec489-f745-4ed5-9c00-958a11aea6d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VIS_DocumentId" minOccurs="0"/>
                <xsd:element ref="ns1:NLLStakeholderTaxHTField0" minOccurs="0"/>
                <xsd:element ref="ns2:TaxKeywordTaxHTField" minOccurs="0"/>
                <xsd:element ref="ns3:DocumentStatus" minOccurs="0"/>
                <xsd:element ref="ns1:NLLInformationclass"/>
                <xsd:element ref="ns1:NLLThinningTime" minOccurs="0"/>
                <xsd:element ref="ns3:VISResponsible"/>
                <xsd:element ref="ns1:AnsvarigQuickpart" minOccurs="0"/>
                <xsd:element ref="ns1:NLLDocumentTypeTaxHTField0" minOccurs="0"/>
                <xsd:element ref="ns1:_dlc_Exempt" minOccurs="0"/>
                <xsd:element ref="ns1:_dlc_ExpireDateSaved" minOccurs="0"/>
                <xsd:element ref="ns1:_dlc_ExpireDate" minOccurs="0"/>
                <xsd:element ref="ns1:prdProcessTaxHTField0" minOccurs="0"/>
                <xsd:element ref="ns1:NLLVersion" minOccurs="0"/>
                <xsd:element ref="ns1:NLLModifiedBy" minOccurs="0"/>
                <xsd:element ref="ns1:NLLDocumentIDValue" minOccurs="0"/>
                <xsd:element ref="ns1:NLLPublishingstatus" minOccurs="0"/>
                <xsd:element ref="ns1:NLLDiarienummer" minOccurs="0"/>
                <xsd:element ref="ns1:NLLPublishDate" minOccurs="0"/>
                <xsd:element ref="ns1:NLLInformationCollectionTaxHTField0" minOccurs="0"/>
                <xsd:element ref="ns1:NLLProducerPlaceTaxHTField0" minOccurs="0"/>
                <xsd:element ref="ns1:NLLEstablishedBy"/>
                <xsd:element ref="ns1:NLLEstablishedByQuickpart" minOccurs="0"/>
                <xsd:element ref="ns1:VersionComment" minOccurs="0"/>
                <xsd:element ref="ns1:NLLPublishDateQuickpart" minOccurs="0"/>
                <xsd:element ref="ns1:NLLLockWorkflows" minOccurs="0"/>
                <xsd:element ref="ns1:NLLPublish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LLStakeholderTaxHTField0" ma:index="13" nillable="true" ma:taxonomy="true" ma:internalName="NLLStakeholderTaxHTField0" ma:taxonomyFieldName="NLLStakeholder" ma:displayName="Gäller för verksamhet" ma:fieldId="{fc9b4796-81cc-4809-b89e-b480826c68b7}" ma:taxonomyMulti="true" ma:sspId="39d54842-4abd-4019-b0bf-19e71d696155" ma:termSetId="012a677c-9277-4d4c-83ea-a9768cc2772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Informationclass" ma:index="17" ma:displayName="Informationsklass" ma:internalName="NLLInformationclass">
      <xsd:simpleType>
        <xsd:restriction base="dms:Choice">
          <xsd:enumeration value="Publik"/>
          <xsd:enumeration value="Intern alla"/>
          <xsd:enumeration value="Intern skyddad"/>
        </xsd:restriction>
      </xsd:simpleType>
    </xsd:element>
    <xsd:element name="NLLThinningTime" ma:index="19" nillable="true" ma:displayName="Gallringsfrist" ma:format="DateOnly" ma:hidden="true" ma:internalName="NLLThinningTime">
      <xsd:simpleType>
        <xsd:restriction base="dms:DateTime"/>
      </xsd:simpleType>
    </xsd:element>
    <xsd:element name="AnsvarigQuickpart" ma:index="21" nillable="true" ma:displayName="AnsvarigQuickpart" ma:hidden="true" ma:internalName="AnsvarigQuickpart">
      <xsd:simpleType>
        <xsd:restriction base="dms:Text"/>
      </xsd:simpleType>
    </xsd:element>
    <xsd:element name="NLLDocumentTypeTaxHTField0" ma:index="23" ma:taxonomy="true" ma:internalName="NLLDocumentTypeTaxHTField0" ma:taxonomyFieldName="NLLDocumentType" ma:displayName="Dokumenttyp" ma:fieldId="{38578a5b-744a-40d6-84e1-ab48bc8b5a57}" ma:sspId="39d54842-4abd-4019-b0bf-19e71d696155" ma:termSetId="52dfd850-14dd-4e84-a867-57b1223f01a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Exempt" ma:index="24" nillable="true" ma:displayName="Undanta från princip" ma:hidden="true" ma:internalName="_dlc_Exempt" ma:readOnly="true">
      <xsd:simpleType>
        <xsd:restriction base="dms:Unknown"/>
      </xsd:simpleType>
    </xsd:element>
    <xsd:element name="_dlc_ExpireDateSaved" ma:index="25" nillable="true" ma:displayName="Originalförfallodag" ma:hidden="true" ma:internalName="_dlc_ExpireDateSaved" ma:readOnly="true">
      <xsd:simpleType>
        <xsd:restriction base="dms:DateTime"/>
      </xsd:simpleType>
    </xsd:element>
    <xsd:element name="_dlc_ExpireDate" ma:index="26" nillable="true" ma:displayName="Förfallodatum" ma:description="" ma:hidden="true" ma:indexed="true" ma:internalName="_dlc_ExpireDate" ma:readOnly="true">
      <xsd:simpleType>
        <xsd:restriction base="dms:DateTime"/>
      </xsd:simpleType>
    </xsd:element>
    <xsd:element name="prdProcessTaxHTField0" ma:index="27" nillable="true" ma:taxonomy="true" ma:internalName="prdProcessTaxHTField0" ma:taxonomyFieldName="prdProcess" ma:displayName="Process" ma:fieldId="{7458416b-87c5-4f2a-97ed-9ee5dd1e516d}" ma:taxonomyMulti="true" ma:sspId="39d54842-4abd-4019-b0bf-19e71d696155" ma:termSetId="747d8a4a-b066-47e6-b826-8f1c93ac40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Version" ma:index="28" nillable="true" ma:displayName="Version" ma:internalName="NLLVersion" ma:readOnly="false">
      <xsd:simpleType>
        <xsd:restriction base="dms:Text"/>
      </xsd:simpleType>
    </xsd:element>
    <xsd:element name="NLLModifiedBy" ma:index="29" nillable="true" ma:displayName="Upprättad av" ma:hidden="true" ma:internalName="NLLModifiedBy">
      <xsd:simpleType>
        <xsd:restriction base="dms:Text"/>
      </xsd:simpleType>
    </xsd:element>
    <xsd:element name="NLLDocumentIDValue" ma:index="30" nillable="true" ma:displayName="Dokument-Id Värde" ma:hidden="true" ma:internalName="NLLDocumentIDValue">
      <xsd:simpleType>
        <xsd:restriction base="dms:Text"/>
      </xsd:simpleType>
    </xsd:element>
    <xsd:element name="NLLPublishingstatus" ma:index="31" nillable="true" ma:displayName="Publiceringsstatus" ma:internalName="NLLPublishingstatus" ma:readOnly="false">
      <xsd:simpleType>
        <xsd:restriction base="dms:Choice">
          <xsd:enumeration value="Ej Publicerad"/>
          <xsd:enumeration value="Publicerad"/>
          <xsd:enumeration value="Avpublicerad"/>
          <xsd:enumeration value="Revidering krävs"/>
          <xsd:enumeration value="Revidering pågår"/>
        </xsd:restriction>
      </xsd:simpleType>
    </xsd:element>
    <xsd:element name="NLLDiarienummer" ma:index="32" nillable="true" ma:displayName="Diarienummer" ma:description="" ma:internalName="NLLDiarienummer" ma:readOnly="false">
      <xsd:simpleType>
        <xsd:restriction base="dms:Text"/>
      </xsd:simpleType>
    </xsd:element>
    <xsd:element name="NLLPublishDate" ma:index="34" nillable="true" ma:displayName="Publiceringsdatum" ma:format="DateOnly" ma:hidden="true" ma:internalName="NLLPublishDate">
      <xsd:simpleType>
        <xsd:restriction base="dms:DateTime"/>
      </xsd:simpleType>
    </xsd:element>
    <xsd:element name="NLLInformationCollectionTaxHTField0" ma:index="35" nillable="true" ma:taxonomy="true" ma:internalName="NLLInformationCollectionTaxHTField0" ma:taxonomyFieldName="NLLInformationCollection" ma:displayName="Informationssamling" ma:fieldId="{5965f86f-d738-4017-88d8-24d6ef34a791}" ma:taxonomyMulti="true" ma:sspId="39d54842-4abd-4019-b0bf-19e71d696155" ma:termSetId="60e00f7a-77a4-4c71-b63e-bae2eb97b37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ProducerPlaceTaxHTField0" ma:index="37" nillable="true" ma:taxonomy="true" ma:internalName="NLLProducerPlaceTaxHTField0" ma:taxonomyFieldName="NLLProducerPlace" ma:displayName="Producentplats" ma:fieldId="{e174ebea-294d-44bc-9c09-0f97f1197811}" ma:sspId="39d54842-4abd-4019-b0bf-19e71d696155" ma:termSetId="45f1cc5b-3028-4a82-8c90-ecfb5e2e860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EstablishedBy" ma:index="38" ma:displayName="Upprättad av" ma:list="UserInfo" ma:SharePointGroup="0" ma:internalName="NLLEstablishedBy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LLEstablishedByQuickpart" ma:index="39" nillable="true" ma:displayName="Upprättad av Quickpart" ma:hidden="true" ma:internalName="NLLEstablishedByQuickpart">
      <xsd:simpleType>
        <xsd:restriction base="dms:Text"/>
      </xsd:simpleType>
    </xsd:element>
    <xsd:element name="VersionComment" ma:index="40" nillable="true" ma:displayName="Versionskommentar" ma:hidden="true" ma:internalName="VersionComment" ma:readOnly="false">
      <xsd:simpleType>
        <xsd:restriction base="dms:Text"/>
      </xsd:simpleType>
    </xsd:element>
    <xsd:element name="NLLPublishDateQuickpart" ma:index="41" nillable="true" ma:displayName="Publiceringsdatum Quickpart" ma:hidden="true" ma:internalName="NLLPublishDateQuickpart">
      <xsd:simpleType>
        <xsd:restriction base="dms:Text"/>
      </xsd:simpleType>
    </xsd:element>
    <xsd:element name="NLLLockWorkflows" ma:index="42" nillable="true" ma:displayName="ArbetsflödeKörs" ma:default="0" ma:hidden="true" ma:internalName="NLLLockWorkflows">
      <xsd:simpleType>
        <xsd:restriction base="dms:Boolean"/>
      </xsd:simpleType>
    </xsd:element>
    <xsd:element name="NLLPublished" ma:index="43" nillable="true" ma:displayName="Publicerad" ma:hidden="true" ma:internalName="NLLPublished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918ce9-5289-4a18-805d-4141408e948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Spara ID" ma:description="Behåll ID vid tillägg." ma:hidden="true" ma:internalName="_dlc_DocIdPersistId" ma:readOnly="true">
      <xsd:simpleType>
        <xsd:restriction base="dms:Boolean"/>
      </xsd:simpleType>
    </xsd:element>
    <xsd:element name="TaxKeywordTaxHTField" ma:index="15" nillable="true" ma:taxonomy="true" ma:internalName="TaxKeywordTaxHTField" ma:taxonomyFieldName="TaxKeyword" ma:displayName="NLL-Nyckelord" ma:fieldId="{23f27201-bee3-471e-b2e7-b64fd8b7ca38}" ma:taxonomyMulti="true" ma:sspId="39d54842-4abd-4019-b0bf-19e71d69615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ec489-f745-4ed5-9c00-958a11aea6df" elementFormDefault="qualified">
    <xsd:import namespace="http://schemas.microsoft.com/office/2006/documentManagement/types"/>
    <xsd:import namespace="http://schemas.microsoft.com/office/infopath/2007/PartnerControls"/>
    <xsd:element name="VIS_DocumentId" ma:index="12" nillable="true" ma:displayName="Producentplats ID" ma:hidden="true" ma:internalName="VIS_DocumentId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ocumentStatus" ma:index="16" nillable="true" ma:displayName="Dokumentstatus" ma:hidden="true" ma:internalName="Dokumentstatus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VISResponsible" ma:index="20" ma:displayName="Ansvarig" ma:list="UserInfo" ma:internalName="VISResponsible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EFEF5D-5612-4960-9422-90415AF0E0AF}"/>
</file>

<file path=customXml/itemProps2.xml><?xml version="1.0" encoding="utf-8"?>
<ds:datastoreItem xmlns:ds="http://schemas.openxmlformats.org/officeDocument/2006/customXml" ds:itemID="{BB9BC415-8F89-4428-9082-0D808354ABA7}">
  <ds:schemaRefs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sharepoint/v3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d5a3856-6355-4774-89b2-c9f005bee9fa"/>
  </ds:schemaRefs>
</ds:datastoreItem>
</file>

<file path=customXml/itemProps3.xml><?xml version="1.0" encoding="utf-8"?>
<ds:datastoreItem xmlns:ds="http://schemas.openxmlformats.org/officeDocument/2006/customXml" ds:itemID="{FE48CF92-1932-4664-9914-6125BE436A5B}"/>
</file>

<file path=customXml/itemProps4.xml><?xml version="1.0" encoding="utf-8"?>
<ds:datastoreItem xmlns:ds="http://schemas.openxmlformats.org/officeDocument/2006/customXml" ds:itemID="{88432D86-78D2-47CB-85D4-452FD0D64E2D}"/>
</file>

<file path=customXml/itemProps5.xml><?xml version="1.0" encoding="utf-8"?>
<ds:datastoreItem xmlns:ds="http://schemas.openxmlformats.org/officeDocument/2006/customXml" ds:itemID="{C8E41A1F-CF5A-4A9E-921F-9DE73AB40B30}"/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TM01972873[[fn=Sommar]]</Template>
  <TotalTime>2270</TotalTime>
  <Words>1831</Words>
  <Application>Microsoft Office PowerPoint</Application>
  <PresentationFormat>Bildspel på skärmen (16:9)</PresentationFormat>
  <Paragraphs>251</Paragraphs>
  <Slides>38</Slides>
  <Notes>18</Notes>
  <HiddenSlides>0</HiddenSlides>
  <MMClips>1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38</vt:i4>
      </vt:variant>
    </vt:vector>
  </HeadingPairs>
  <TitlesOfParts>
    <vt:vector size="44" baseType="lpstr">
      <vt:lpstr>Arial</vt:lpstr>
      <vt:lpstr>Calibri</vt:lpstr>
      <vt:lpstr>Cambria</vt:lpstr>
      <vt:lpstr>Times New Roman</vt:lpstr>
      <vt:lpstr>Wingdings</vt:lpstr>
      <vt:lpstr>Region Norrbotten_blå</vt:lpstr>
      <vt:lpstr>Trakeostomi</vt:lpstr>
      <vt:lpstr>PowerPoint-presentation</vt:lpstr>
      <vt:lpstr>PowerPoint-presentation</vt:lpstr>
      <vt:lpstr>Varför blir man trakeotomerad?</vt:lpstr>
      <vt:lpstr>   </vt:lpstr>
      <vt:lpstr>PowerPoint-presentation</vt:lpstr>
      <vt:lpstr>Trakealkanyler</vt:lpstr>
      <vt:lpstr>Genomgång trakealkanyler</vt:lpstr>
      <vt:lpstr>Kuffad eller okuffad kanyl?</vt:lpstr>
      <vt:lpstr>PowerPoint-presentation</vt:lpstr>
      <vt:lpstr>PowerPoint-presentation</vt:lpstr>
      <vt:lpstr>PowerPoint-presentation</vt:lpstr>
      <vt:lpstr>Omläggning av trakeostoma minst 2ggr/dag</vt:lpstr>
      <vt:lpstr>Omläggning av trakeostoma</vt:lpstr>
      <vt:lpstr>PowerPoint-presentation</vt:lpstr>
      <vt:lpstr>            Rengöring av innerkanyl </vt:lpstr>
      <vt:lpstr>PowerPoint-presentation</vt:lpstr>
      <vt:lpstr>Rensugning av trakealkanyl vid behov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Mer information</vt:lpstr>
    </vt:vector>
  </TitlesOfParts>
  <Company>Norrbottens läns landsting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Trakeostomiutbildning - teoretisk del</dc:title>
  <dc:creator>Maria Toiviainen</dc:creator>
  <cp:keywords>tracheostomi; track; trackeostomi</cp:keywords>
  <cp:lastModifiedBy>Johanna Nyberg Larsson</cp:lastModifiedBy>
  <cp:revision>298</cp:revision>
  <cp:lastPrinted>2015-10-01T11:12:07Z</cp:lastPrinted>
  <dcterms:created xsi:type="dcterms:W3CDTF">2017-12-20T09:37:51Z</dcterms:created>
  <dcterms:modified xsi:type="dcterms:W3CDTF">2024-11-28T08:55:02Z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0x010100D7963E0E5B7A40E5AEA07389401D709F007B1238BBD93543428C20870054E92DBF0100907CEEA6569A954C976B7824CE75F91F</vt:lpwstr>
  </property>
  <property fmtid="{D5CDD505-2E9C-101B-9397-08002B2CF9AE}" pid="3" name="TaxKeyword">
    <vt:lpwstr>10310;#track|6140a670-2255-4158-890c-6129ed7a1e8a;#10312;#tracheostomi|e77abd05-6c5d-45c6-ba28-549c2f2a5601;#10311;#trackeostomi|3da22844-b3e8-4a8a-b2bb-c2075f56e735</vt:lpwstr>
  </property>
  <property fmtid="{D5CDD505-2E9C-101B-9397-08002B2CF9AE}" pid="4" name="CareActionCodeSurgical">
    <vt:lpwstr/>
  </property>
  <property fmtid="{D5CDD505-2E9C-101B-9397-08002B2CF9AE}" pid="5" name="NLLProducerPlace">
    <vt:lpwstr>959;#Öron- näs- och halssjukvård länsklinik|6beee14f-858a-43ec-b349-fd6d66270022</vt:lpwstr>
  </property>
  <property fmtid="{D5CDD505-2E9C-101B-9397-08002B2CF9AE}" pid="6" name="NLLApprovedByQuickPart">
    <vt:lpwstr/>
  </property>
  <property fmtid="{D5CDD505-2E9C-101B-9397-08002B2CF9AE}" pid="7" name="NLLInformationCollection">
    <vt:lpwstr/>
  </property>
  <property fmtid="{D5CDD505-2E9C-101B-9397-08002B2CF9AE}" pid="8" name="NLLProjectDescription">
    <vt:lpwstr/>
  </property>
  <property fmtid="{D5CDD505-2E9C-101B-9397-08002B2CF9AE}" pid="9" name="PsychiatricCodeTaxHTField0">
    <vt:lpwstr/>
  </property>
  <property fmtid="{D5CDD505-2E9C-101B-9397-08002B2CF9AE}" pid="10" name="NLLStakeholder">
    <vt:lpwstr>1687;#|2ac66d7d-7456-4491-b0c4-3e1d538f92db;#1096;#|1a4f740c-684e-4228-83ea-89faffd6dfd0</vt:lpwstr>
  </property>
  <property fmtid="{D5CDD505-2E9C-101B-9397-08002B2CF9AE}" pid="11" name="TLVCodeDiagnosisTaxHTField0">
    <vt:lpwstr/>
  </property>
  <property fmtid="{D5CDD505-2E9C-101B-9397-08002B2CF9AE}" pid="12" name="NPUCode">
    <vt:lpwstr/>
  </property>
  <property fmtid="{D5CDD505-2E9C-101B-9397-08002B2CF9AE}" pid="13" name="NLLClosureDate">
    <vt:lpwstr/>
  </property>
  <property fmtid="{D5CDD505-2E9C-101B-9397-08002B2CF9AE}" pid="14" name="NLLProducerplaceID">
    <vt:lpwstr/>
  </property>
  <property fmtid="{D5CDD505-2E9C-101B-9397-08002B2CF9AE}" pid="15" name="NLLPublishedTemplate">
    <vt:lpwstr/>
  </property>
  <property fmtid="{D5CDD505-2E9C-101B-9397-08002B2CF9AE}" pid="16" name="NLLWFComment">
    <vt:lpwstr/>
  </property>
  <property fmtid="{D5CDD505-2E9C-101B-9397-08002B2CF9AE}" pid="17" name="NLLPTCName">
    <vt:lpwstr/>
  </property>
  <property fmtid="{D5CDD505-2E9C-101B-9397-08002B2CF9AE}" pid="18" name="SpecialtyTaxHTField0">
    <vt:lpwstr/>
  </property>
  <property fmtid="{D5CDD505-2E9C-101B-9397-08002B2CF9AE}" pid="19" name="CareActionCodeNonSurgical">
    <vt:lpwstr/>
  </property>
  <property fmtid="{D5CDD505-2E9C-101B-9397-08002B2CF9AE}" pid="20" name="AnalysisNameTaxHTField0">
    <vt:lpwstr/>
  </property>
  <property fmtid="{D5CDD505-2E9C-101B-9397-08002B2CF9AE}" pid="21" name="Specialty">
    <vt:lpwstr/>
  </property>
  <property fmtid="{D5CDD505-2E9C-101B-9397-08002B2CF9AE}" pid="22" name="NLLMtptCode">
    <vt:lpwstr/>
  </property>
  <property fmtid="{D5CDD505-2E9C-101B-9397-08002B2CF9AE}" pid="23" name="NLLProjectUrl">
    <vt:lpwstr/>
  </property>
  <property fmtid="{D5CDD505-2E9C-101B-9397-08002B2CF9AE}" pid="24" name="ICD10Code">
    <vt:lpwstr/>
  </property>
  <property fmtid="{D5CDD505-2E9C-101B-9397-08002B2CF9AE}" pid="25" name="NLLProjectStatus">
    <vt:lpwstr/>
  </property>
  <property fmtid="{D5CDD505-2E9C-101B-9397-08002B2CF9AE}" pid="26" name="NLLSteeringGroup">
    <vt:lpwstr/>
  </property>
  <property fmtid="{D5CDD505-2E9C-101B-9397-08002B2CF9AE}" pid="27" name="NLLMeetingTypeTaxHTField0">
    <vt:lpwstr/>
  </property>
  <property fmtid="{D5CDD505-2E9C-101B-9397-08002B2CF9AE}" pid="28" name="NLLTemplateStatus">
    <vt:lpwstr/>
  </property>
  <property fmtid="{D5CDD505-2E9C-101B-9397-08002B2CF9AE}" pid="29" name="CareActionCodeSurgicalTaxHTField0">
    <vt:lpwstr/>
  </property>
  <property fmtid="{D5CDD505-2E9C-101B-9397-08002B2CF9AE}" pid="30" name="PharmaceuticalCodeTaxHTField0">
    <vt:lpwstr/>
  </property>
  <property fmtid="{D5CDD505-2E9C-101B-9397-08002B2CF9AE}" pid="31" name="NLLProjectLeader">
    <vt:lpwstr/>
  </property>
  <property fmtid="{D5CDD505-2E9C-101B-9397-08002B2CF9AE}" pid="32" name="NLLDecisionLevelManagedTaxHTField0">
    <vt:lpwstr/>
  </property>
  <property fmtid="{D5CDD505-2E9C-101B-9397-08002B2CF9AE}" pid="34" name="NLLDefaultTemplate">
    <vt:lpwstr/>
  </property>
  <property fmtid="{D5CDD505-2E9C-101B-9397-08002B2CF9AE}" pid="35" name="NLLProjectVisitor">
    <vt:lpwstr/>
  </property>
  <property fmtid="{D5CDD505-2E9C-101B-9397-08002B2CF9AE}" pid="36" name="NLLApprovedBy">
    <vt:lpwstr/>
  </property>
  <property fmtid="{D5CDD505-2E9C-101B-9397-08002B2CF9AE}" pid="37" name="NLLDecisionLevelManaged">
    <vt:lpwstr/>
  </property>
  <property fmtid="{D5CDD505-2E9C-101B-9397-08002B2CF9AE}" pid="38" name="CompulsoryAction">
    <vt:lpwstr/>
  </property>
  <property fmtid="{D5CDD505-2E9C-101B-9397-08002B2CF9AE}" pid="39" name="ICD10CodeTaxHTField0">
    <vt:lpwstr/>
  </property>
  <property fmtid="{D5CDD505-2E9C-101B-9397-08002B2CF9AE}" pid="40" name="Godkänn dokument">
    <vt:lpwstr>, </vt:lpwstr>
  </property>
  <property fmtid="{D5CDD505-2E9C-101B-9397-08002B2CF9AE}" pid="41" name="NLLProjectOwner">
    <vt:lpwstr/>
  </property>
  <property fmtid="{D5CDD505-2E9C-101B-9397-08002B2CF9AE}" pid="42" name="NPUCodeTaxHTField0">
    <vt:lpwstr/>
  </property>
  <property fmtid="{D5CDD505-2E9C-101B-9397-08002B2CF9AE}" pid="43" name="NLLTemplateFolderDescription">
    <vt:lpwstr/>
  </property>
  <property fmtid="{D5CDD505-2E9C-101B-9397-08002B2CF9AE}" pid="44" name="TLVCodeAction">
    <vt:lpwstr/>
  </property>
  <property fmtid="{D5CDD505-2E9C-101B-9397-08002B2CF9AE}" pid="45" name="RadiologicalCode">
    <vt:lpwstr/>
  </property>
  <property fmtid="{D5CDD505-2E9C-101B-9397-08002B2CF9AE}" pid="46" name="References">
    <vt:lpwstr/>
  </property>
  <property fmtid="{D5CDD505-2E9C-101B-9397-08002B2CF9AE}" pid="47" name="prdProcess">
    <vt:lpwstr/>
  </property>
  <property fmtid="{D5CDD505-2E9C-101B-9397-08002B2CF9AE}" pid="48" name="NLLProjectOrderStatus">
    <vt:lpwstr/>
  </property>
  <property fmtid="{D5CDD505-2E9C-101B-9397-08002B2CF9AE}" pid="49" name="NLLReferenceGroup">
    <vt:lpwstr/>
  </property>
  <property fmtid="{D5CDD505-2E9C-101B-9397-08002B2CF9AE}" pid="50" name="TLVCodeDiagnosis">
    <vt:lpwstr/>
  </property>
  <property fmtid="{D5CDD505-2E9C-101B-9397-08002B2CF9AE}" pid="51" name="PharmaceuticalCode">
    <vt:lpwstr/>
  </property>
  <property fmtid="{D5CDD505-2E9C-101B-9397-08002B2CF9AE}" pid="52" name="NLLInitiationDate">
    <vt:lpwstr/>
  </property>
  <property fmtid="{D5CDD505-2E9C-101B-9397-08002B2CF9AE}" pid="54" name="ReferencesTaxHTField0">
    <vt:lpwstr/>
  </property>
  <property fmtid="{D5CDD505-2E9C-101B-9397-08002B2CF9AE}" pid="55" name="NLLWindingUpDate">
    <vt:lpwstr/>
  </property>
  <property fmtid="{D5CDD505-2E9C-101B-9397-08002B2CF9AE}" pid="56" name="TLVCodeActionTaxHTField0">
    <vt:lpwstr/>
  </property>
  <property fmtid="{D5CDD505-2E9C-101B-9397-08002B2CF9AE}" pid="57" name="NLLProjectNr">
    <vt:lpwstr/>
  </property>
  <property fmtid="{D5CDD505-2E9C-101B-9397-08002B2CF9AE}" pid="58" name="Granska dokument">
    <vt:lpwstr>, </vt:lpwstr>
  </property>
  <property fmtid="{D5CDD505-2E9C-101B-9397-08002B2CF9AE}" pid="59" name="NLLProjectTypeTaxHTField0">
    <vt:lpwstr/>
  </property>
  <property fmtid="{D5CDD505-2E9C-101B-9397-08002B2CF9AE}" pid="60" name="NLLPTCProcessTeam">
    <vt:lpwstr/>
  </property>
  <property fmtid="{D5CDD505-2E9C-101B-9397-08002B2CF9AE}" pid="61" name="RadiologicalCodeTaxHTField0">
    <vt:lpwstr/>
  </property>
  <property fmtid="{D5CDD505-2E9C-101B-9397-08002B2CF9AE}" pid="62" name="NLLImplementationDate">
    <vt:lpwstr/>
  </property>
  <property fmtid="{D5CDD505-2E9C-101B-9397-08002B2CF9AE}" pid="63" name="PsychiatricCode">
    <vt:lpwstr/>
  </property>
  <property fmtid="{D5CDD505-2E9C-101B-9397-08002B2CF9AE}" pid="64" name="Publicera dokument">
    <vt:lpwstr>, </vt:lpwstr>
  </property>
  <property fmtid="{D5CDD505-2E9C-101B-9397-08002B2CF9AE}" pid="65" name="NLLProjectType">
    <vt:lpwstr/>
  </property>
  <property fmtid="{D5CDD505-2E9C-101B-9397-08002B2CF9AE}" pid="66" name="AnalysisName">
    <vt:lpwstr/>
  </property>
  <property fmtid="{D5CDD505-2E9C-101B-9397-08002B2CF9AE}" pid="67" name="NLLMtptCodeTaxHTField0">
    <vt:lpwstr/>
  </property>
  <property fmtid="{D5CDD505-2E9C-101B-9397-08002B2CF9AE}" pid="68" name="NLLLatestProjectTrackingDate">
    <vt:lpwstr/>
  </property>
  <property fmtid="{D5CDD505-2E9C-101B-9397-08002B2CF9AE}" pid="69" name="NLLDocumentType">
    <vt:lpwstr>1465;#Information|57688ad1-3070-4f9b-930d-380ac1e3f4f2</vt:lpwstr>
  </property>
  <property fmtid="{D5CDD505-2E9C-101B-9397-08002B2CF9AE}" pid="70" name="NLLProjectTypeText">
    <vt:lpwstr/>
  </property>
  <property fmtid="{D5CDD505-2E9C-101B-9397-08002B2CF9AE}" pid="71" name="NLLEstablishingDate">
    <vt:lpwstr/>
  </property>
  <property fmtid="{D5CDD505-2E9C-101B-9397-08002B2CF9AE}" pid="72" name="NLLProjectMember">
    <vt:lpwstr/>
  </property>
  <property fmtid="{D5CDD505-2E9C-101B-9397-08002B2CF9AE}" pid="73" name="NLLProcessTeamLookup">
    <vt:lpwstr/>
  </property>
  <property fmtid="{D5CDD505-2E9C-101B-9397-08002B2CF9AE}" pid="74" name="CareActionCodeNonSurgicalTaxHTField0">
    <vt:lpwstr/>
  </property>
  <property fmtid="{D5CDD505-2E9C-101B-9397-08002B2CF9AE}" pid="75" name="CompulsoryActionTaxHTField0">
    <vt:lpwstr/>
  </property>
  <property fmtid="{D5CDD505-2E9C-101B-9397-08002B2CF9AE}" pid="76" name="NLLMeetingType">
    <vt:lpwstr/>
  </property>
  <property fmtid="{D5CDD505-2E9C-101B-9397-08002B2CF9AE}" pid="77" name="NLLProjectName">
    <vt:lpwstr/>
  </property>
  <property fmtid="{D5CDD505-2E9C-101B-9397-08002B2CF9AE}" pid="78" name="_dlc_policyId">
    <vt:lpwstr>0x010100D7963E0E5B7A40E5AEA07389401D709F007B1238BBD93543428C20870054E92DBF|1214505165</vt:lpwstr>
  </property>
  <property fmtid="{D5CDD505-2E9C-101B-9397-08002B2CF9AE}" pid="79" name="ItemRetentionFormula">
    <vt:lpwstr>&lt;formula id="Microsoft.Office.RecordsManagement.PolicyFeatures.Expiration.Formula.BuiltIn"&gt;&lt;number&gt;1&lt;/number&gt;&lt;property&gt;NLLThinningTime&lt;/property&gt;&lt;propertyid&gt;2793489f-7251-475b-a975-480031914936&lt;/propertyid&gt;&lt;period&gt;months&lt;/period&gt;&lt;/formula&gt;</vt:lpwstr>
  </property>
  <property fmtid="{D5CDD505-2E9C-101B-9397-08002B2CF9AE}" pid="80" name="_dlc_DocIdItemGuid">
    <vt:lpwstr>75b10304-1517-4353-86d2-bcc59a9a967e</vt:lpwstr>
  </property>
  <property fmtid="{D5CDD505-2E9C-101B-9397-08002B2CF9AE}" pid="81" name="_dlc_ItemStageId">
    <vt:lpwstr/>
  </property>
  <property fmtid="{D5CDD505-2E9C-101B-9397-08002B2CF9AE}" pid="83" name="TaxCatchAll">
    <vt:lpwstr>1096;#;#10312;#;#10311;#;#10310;#;#1687;#;#1465;#;#959;#</vt:lpwstr>
  </property>
  <property fmtid="{D5CDD505-2E9C-101B-9397-08002B2CF9AE}" pid="85" name="Order">
    <vt:r8>3231900</vt:r8>
  </property>
  <property fmtid="{D5CDD505-2E9C-101B-9397-08002B2CF9AE}" pid="86" name="xd_ProgID">
    <vt:lpwstr/>
  </property>
  <property fmtid="{D5CDD505-2E9C-101B-9397-08002B2CF9AE}" pid="87" name="_SourceUrl">
    <vt:lpwstr/>
  </property>
  <property fmtid="{D5CDD505-2E9C-101B-9397-08002B2CF9AE}" pid="88" name="_SharedFileIndex">
    <vt:lpwstr/>
  </property>
  <property fmtid="{D5CDD505-2E9C-101B-9397-08002B2CF9AE}" pid="89" name="TemplateUrl">
    <vt:lpwstr/>
  </property>
  <property fmtid="{D5CDD505-2E9C-101B-9397-08002B2CF9AE}" pid="91" name="NLLDecisionLevelGoverning">
    <vt:lpwstr/>
  </property>
  <property fmtid="{D5CDD505-2E9C-101B-9397-08002B2CF9AE}" pid="92" name="NLLFactOwner">
    <vt:lpwstr/>
  </property>
  <property fmtid="{D5CDD505-2E9C-101B-9397-08002B2CF9AE}" pid="93" name="NLLFactOwnerText">
    <vt:lpwstr/>
  </property>
  <property fmtid="{D5CDD505-2E9C-101B-9397-08002B2CF9AE}" pid="94" name="xd_Signature">
    <vt:bool>false</vt:bool>
  </property>
  <property fmtid="{D5CDD505-2E9C-101B-9397-08002B2CF9AE}" pid="95" name="NLLDecisionLevel">
    <vt:lpwstr/>
  </property>
  <property fmtid="{D5CDD505-2E9C-101B-9397-08002B2CF9AE}" pid="96" name="NLLPTCProcessLeader">
    <vt:lpwstr/>
  </property>
  <property fmtid="{D5CDD505-2E9C-101B-9397-08002B2CF9AE}" pid="98" name="NLLPTCVISEditor">
    <vt:lpwstr/>
  </property>
</Properties>
</file>